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56" r:id="rId2"/>
    <p:sldId id="257" r:id="rId3"/>
    <p:sldId id="272" r:id="rId4"/>
    <p:sldId id="277" r:id="rId5"/>
    <p:sldId id="288" r:id="rId6"/>
    <p:sldId id="290" r:id="rId7"/>
    <p:sldId id="280" r:id="rId8"/>
    <p:sldId id="281" r:id="rId9"/>
    <p:sldId id="279" r:id="rId10"/>
    <p:sldId id="284" r:id="rId11"/>
    <p:sldId id="285" r:id="rId12"/>
    <p:sldId id="286" r:id="rId13"/>
    <p:sldId id="287" r:id="rId14"/>
    <p:sldId id="289" r:id="rId15"/>
    <p:sldId id="274" r:id="rId16"/>
    <p:sldId id="27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EFE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0" autoAdjust="0"/>
    <p:restoredTop sz="80282" autoAdjust="0"/>
  </p:normalViewPr>
  <p:slideViewPr>
    <p:cSldViewPr>
      <p:cViewPr varScale="1">
        <p:scale>
          <a:sx n="73" d="100"/>
          <a:sy n="73" d="100"/>
        </p:scale>
        <p:origin x="1356" y="72"/>
      </p:cViewPr>
      <p:guideLst>
        <p:guide orient="horz" pos="2160"/>
        <p:guide pos="2880"/>
      </p:guideLst>
    </p:cSldViewPr>
  </p:slideViewPr>
  <p:outlineViewPr>
    <p:cViewPr>
      <p:scale>
        <a:sx n="33" d="100"/>
        <a:sy n="33" d="100"/>
      </p:scale>
      <p:origin x="0" y="15330"/>
    </p:cViewPr>
  </p:outlineViewPr>
  <p:notesTextViewPr>
    <p:cViewPr>
      <p:scale>
        <a:sx n="1" d="1"/>
        <a:sy n="1" d="1"/>
      </p:scale>
      <p:origin x="0" y="0"/>
    </p:cViewPr>
  </p:notesTextViewPr>
  <p:sorterViewPr>
    <p:cViewPr>
      <p:scale>
        <a:sx n="90" d="100"/>
        <a:sy n="90" d="100"/>
      </p:scale>
      <p:origin x="0" y="14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7E90DF-C67D-4AA8-A9A1-7938E728201C}" type="doc">
      <dgm:prSet loTypeId="urn:microsoft.com/office/officeart/2005/8/layout/radial3" loCatId="relationship" qsTypeId="urn:microsoft.com/office/officeart/2005/8/quickstyle/simple1" qsCatId="simple" csTypeId="urn:microsoft.com/office/officeart/2005/8/colors/colorful1#1" csCatId="colorful" phldr="1"/>
      <dgm:spPr/>
      <dgm:t>
        <a:bodyPr/>
        <a:lstStyle/>
        <a:p>
          <a:endParaRPr lang="en-GB"/>
        </a:p>
      </dgm:t>
    </dgm:pt>
    <dgm:pt modelId="{3A618A2B-E63C-4E59-ACD7-8288F934E125}">
      <dgm:prSet phldrT="[Text]" custT="1"/>
      <dgm:spPr/>
      <dgm:t>
        <a:bodyPr/>
        <a:lstStyle/>
        <a:p>
          <a:r>
            <a:rPr lang="en-GB" sz="2800" b="1" dirty="0" smtClean="0">
              <a:solidFill>
                <a:srgbClr val="FFFFFF"/>
              </a:solidFill>
              <a:latin typeface="Debbie Hepplewhite Print Font" pitchFamily="66" charset="0"/>
            </a:rPr>
            <a:t>What makes </a:t>
          </a:r>
          <a:br>
            <a:rPr lang="en-GB" sz="2800" b="1" dirty="0" smtClean="0">
              <a:solidFill>
                <a:srgbClr val="FFFFFF"/>
              </a:solidFill>
              <a:latin typeface="Debbie Hepplewhite Print Font" pitchFamily="66" charset="0"/>
            </a:rPr>
          </a:br>
          <a:r>
            <a:rPr lang="en-GB" sz="2800" b="1" dirty="0" smtClean="0">
              <a:solidFill>
                <a:srgbClr val="FFFFFF"/>
              </a:solidFill>
              <a:latin typeface="Debbie Hepplewhite Print Font" pitchFamily="66" charset="0"/>
            </a:rPr>
            <a:t>a good mathematician?</a:t>
          </a:r>
          <a:endParaRPr lang="en-GB" sz="2800" b="1" dirty="0">
            <a:solidFill>
              <a:srgbClr val="FFFFFF"/>
            </a:solidFill>
            <a:latin typeface="Debbie Hepplewhite Print Font" pitchFamily="66" charset="0"/>
          </a:endParaRPr>
        </a:p>
      </dgm:t>
    </dgm:pt>
    <dgm:pt modelId="{A564E9E3-6D15-4CA2-9B38-96D7DC1CD9A3}" type="parTrans" cxnId="{81CFD513-A2AA-4C2E-A459-EED5A01169F2}">
      <dgm:prSet/>
      <dgm:spPr/>
      <dgm:t>
        <a:bodyPr/>
        <a:lstStyle/>
        <a:p>
          <a:endParaRPr lang="en-GB"/>
        </a:p>
      </dgm:t>
    </dgm:pt>
    <dgm:pt modelId="{7DA7F17E-E3EE-4D4F-80D0-EAF55D25EFDE}" type="sibTrans" cxnId="{81CFD513-A2AA-4C2E-A459-EED5A01169F2}">
      <dgm:prSet/>
      <dgm:spPr/>
      <dgm:t>
        <a:bodyPr/>
        <a:lstStyle/>
        <a:p>
          <a:endParaRPr lang="en-GB"/>
        </a:p>
      </dgm:t>
    </dgm:pt>
    <dgm:pt modelId="{865CF7E6-E0D3-434F-9C64-C51369F47FB9}">
      <dgm:prSet phldrT="[Text]" custT="1"/>
      <dgm:spPr/>
      <dgm:t>
        <a:bodyPr/>
        <a:lstStyle/>
        <a:p>
          <a:r>
            <a:rPr lang="en-GB" sz="1400" dirty="0" smtClean="0">
              <a:latin typeface="Debbie Hepplewhite Print Font" pitchFamily="66" charset="0"/>
            </a:rPr>
            <a:t>Number </a:t>
          </a:r>
          <a:br>
            <a:rPr lang="en-GB" sz="1400" dirty="0" smtClean="0">
              <a:latin typeface="Debbie Hepplewhite Print Font" pitchFamily="66" charset="0"/>
            </a:rPr>
          </a:br>
          <a:r>
            <a:rPr lang="en-GB" sz="1400" dirty="0" smtClean="0">
              <a:latin typeface="Debbie Hepplewhite Print Font" pitchFamily="66" charset="0"/>
            </a:rPr>
            <a:t>facts</a:t>
          </a:r>
          <a:endParaRPr lang="en-GB" sz="1400" dirty="0">
            <a:latin typeface="Debbie Hepplewhite Print Font" pitchFamily="66" charset="0"/>
          </a:endParaRPr>
        </a:p>
      </dgm:t>
    </dgm:pt>
    <dgm:pt modelId="{CE1281BA-C2FD-43DD-AC14-8360C808F9FC}" type="parTrans" cxnId="{B583131B-7C4C-45A4-BB9B-D2BC615CEEED}">
      <dgm:prSet/>
      <dgm:spPr/>
      <dgm:t>
        <a:bodyPr/>
        <a:lstStyle/>
        <a:p>
          <a:endParaRPr lang="en-GB"/>
        </a:p>
      </dgm:t>
    </dgm:pt>
    <dgm:pt modelId="{CC5ED2AB-3E33-4C2F-8A63-3CF1A41AB73E}" type="sibTrans" cxnId="{B583131B-7C4C-45A4-BB9B-D2BC615CEEED}">
      <dgm:prSet/>
      <dgm:spPr/>
      <dgm:t>
        <a:bodyPr/>
        <a:lstStyle/>
        <a:p>
          <a:endParaRPr lang="en-GB"/>
        </a:p>
      </dgm:t>
    </dgm:pt>
    <dgm:pt modelId="{119DBD45-3CED-477C-B57F-A808B58FD8C9}">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400" dirty="0" smtClean="0">
              <a:latin typeface="Debbie Hepplewhite Print Font" pitchFamily="66" charset="0"/>
            </a:rPr>
            <a:t>Problem solvers</a:t>
          </a:r>
        </a:p>
      </dgm:t>
    </dgm:pt>
    <dgm:pt modelId="{CE0E0AD8-BA03-4CCF-91BA-61D402E61ACA}" type="parTrans" cxnId="{33D061E6-6A2D-4B93-9DB9-C4E592D07798}">
      <dgm:prSet/>
      <dgm:spPr/>
      <dgm:t>
        <a:bodyPr/>
        <a:lstStyle/>
        <a:p>
          <a:endParaRPr lang="en-GB"/>
        </a:p>
      </dgm:t>
    </dgm:pt>
    <dgm:pt modelId="{ED57132D-3249-4DEA-A376-83B919FB4EDA}" type="sibTrans" cxnId="{33D061E6-6A2D-4B93-9DB9-C4E592D07798}">
      <dgm:prSet/>
      <dgm:spPr/>
      <dgm:t>
        <a:bodyPr/>
        <a:lstStyle/>
        <a:p>
          <a:endParaRPr lang="en-GB"/>
        </a:p>
      </dgm:t>
    </dgm:pt>
    <dgm:pt modelId="{97805523-6CE1-470B-A07C-70760D71DD53}">
      <dgm:prSet phldrT="[Text]" custT="1"/>
      <dgm:spPr/>
      <dgm:t>
        <a:bodyPr/>
        <a:lstStyle/>
        <a:p>
          <a:r>
            <a:rPr lang="en-GB" sz="1400" dirty="0" smtClean="0">
              <a:latin typeface="Debbie Hepplewhite Print Font" pitchFamily="66" charset="0"/>
            </a:rPr>
            <a:t>Conceptualise understanding</a:t>
          </a:r>
          <a:endParaRPr lang="en-GB" sz="1400" dirty="0">
            <a:latin typeface="Debbie Hepplewhite Print Font" pitchFamily="66" charset="0"/>
          </a:endParaRPr>
        </a:p>
      </dgm:t>
    </dgm:pt>
    <dgm:pt modelId="{4E52A168-5CBE-41F7-8B6D-6E65940341E5}" type="parTrans" cxnId="{366635FE-E03B-4D46-9B63-3D7AA982B8C2}">
      <dgm:prSet/>
      <dgm:spPr/>
      <dgm:t>
        <a:bodyPr/>
        <a:lstStyle/>
        <a:p>
          <a:endParaRPr lang="en-GB"/>
        </a:p>
      </dgm:t>
    </dgm:pt>
    <dgm:pt modelId="{AEF7848F-ED8F-4E5D-9C38-E9B34E16E194}" type="sibTrans" cxnId="{366635FE-E03B-4D46-9B63-3D7AA982B8C2}">
      <dgm:prSet/>
      <dgm:spPr/>
      <dgm:t>
        <a:bodyPr/>
        <a:lstStyle/>
        <a:p>
          <a:endParaRPr lang="en-GB"/>
        </a:p>
      </dgm:t>
    </dgm:pt>
    <dgm:pt modelId="{B0D19C9C-9688-4ECF-80E7-3336E3772AAC}">
      <dgm:prSet phldrT="[Text]" custT="1"/>
      <dgm:spPr/>
      <dgm:t>
        <a:bodyPr/>
        <a:lstStyle/>
        <a:p>
          <a:r>
            <a:rPr lang="en-GB" sz="1400" dirty="0" smtClean="0">
              <a:latin typeface="Debbie Hepplewhite Print Font" pitchFamily="66" charset="0"/>
            </a:rPr>
            <a:t>Generalise</a:t>
          </a:r>
          <a:endParaRPr lang="en-GB" sz="1400" dirty="0">
            <a:latin typeface="Debbie Hepplewhite Print Font" pitchFamily="66" charset="0"/>
          </a:endParaRPr>
        </a:p>
      </dgm:t>
    </dgm:pt>
    <dgm:pt modelId="{F835B6E1-06A7-4685-A365-004C5C175F7D}" type="parTrans" cxnId="{D6792650-E143-4B35-B525-D2C10B61DDA6}">
      <dgm:prSet/>
      <dgm:spPr/>
      <dgm:t>
        <a:bodyPr/>
        <a:lstStyle/>
        <a:p>
          <a:endParaRPr lang="en-GB"/>
        </a:p>
      </dgm:t>
    </dgm:pt>
    <dgm:pt modelId="{416A70A1-D69C-4B79-9289-DCEE0061043B}" type="sibTrans" cxnId="{D6792650-E143-4B35-B525-D2C10B61DDA6}">
      <dgm:prSet/>
      <dgm:spPr/>
      <dgm:t>
        <a:bodyPr/>
        <a:lstStyle/>
        <a:p>
          <a:endParaRPr lang="en-GB"/>
        </a:p>
      </dgm:t>
    </dgm:pt>
    <dgm:pt modelId="{563D5813-F86D-4EA5-BE82-9C28361C9F24}">
      <dgm:prSet phldrT="[Text]" custT="1"/>
      <dgm:spPr/>
      <dgm:t>
        <a:bodyPr/>
        <a:lstStyle/>
        <a:p>
          <a:r>
            <a:rPr lang="en-GB" sz="1400" dirty="0" smtClean="0">
              <a:latin typeface="Debbie Hepplewhite Print Font" pitchFamily="66" charset="0"/>
            </a:rPr>
            <a:t>Perseverance</a:t>
          </a:r>
          <a:endParaRPr lang="en-GB" sz="1400" dirty="0">
            <a:latin typeface="Debbie Hepplewhite Print Font" pitchFamily="66" charset="0"/>
          </a:endParaRPr>
        </a:p>
      </dgm:t>
    </dgm:pt>
    <dgm:pt modelId="{9C43EB58-9B5C-4861-AEEB-B1C276596454}" type="parTrans" cxnId="{5785E478-02EB-4BCD-88A0-383F5E47A4AD}">
      <dgm:prSet/>
      <dgm:spPr/>
      <dgm:t>
        <a:bodyPr/>
        <a:lstStyle/>
        <a:p>
          <a:endParaRPr lang="en-GB"/>
        </a:p>
      </dgm:t>
    </dgm:pt>
    <dgm:pt modelId="{A09DEA33-929B-4C14-8465-74791C68C338}" type="sibTrans" cxnId="{5785E478-02EB-4BCD-88A0-383F5E47A4AD}">
      <dgm:prSet/>
      <dgm:spPr/>
      <dgm:t>
        <a:bodyPr/>
        <a:lstStyle/>
        <a:p>
          <a:endParaRPr lang="en-GB"/>
        </a:p>
      </dgm:t>
    </dgm:pt>
    <dgm:pt modelId="{212D0293-C754-47CA-ABC3-BCF2E237EDD1}">
      <dgm:prSet phldrT="[Text]" custT="1"/>
      <dgm:spPr/>
      <dgm:t>
        <a:bodyPr/>
        <a:lstStyle/>
        <a:p>
          <a:r>
            <a:rPr lang="en-GB" sz="1400" dirty="0" smtClean="0">
              <a:latin typeface="Debbie Hepplewhite Print Font" pitchFamily="66" charset="0"/>
            </a:rPr>
            <a:t>Risk-takers</a:t>
          </a:r>
          <a:endParaRPr lang="en-GB" sz="1400" dirty="0">
            <a:latin typeface="Debbie Hepplewhite Print Font" pitchFamily="66" charset="0"/>
          </a:endParaRPr>
        </a:p>
      </dgm:t>
    </dgm:pt>
    <dgm:pt modelId="{B04FB2AE-5BB9-4CBC-9D55-724144264D97}" type="parTrans" cxnId="{F73747A4-5741-44E7-A388-55F6028DD921}">
      <dgm:prSet/>
      <dgm:spPr/>
      <dgm:t>
        <a:bodyPr/>
        <a:lstStyle/>
        <a:p>
          <a:endParaRPr lang="en-GB"/>
        </a:p>
      </dgm:t>
    </dgm:pt>
    <dgm:pt modelId="{CF9CF3FC-F1DE-486E-ACEF-9E565D826958}" type="sibTrans" cxnId="{F73747A4-5741-44E7-A388-55F6028DD921}">
      <dgm:prSet/>
      <dgm:spPr/>
      <dgm:t>
        <a:bodyPr/>
        <a:lstStyle/>
        <a:p>
          <a:endParaRPr lang="en-GB"/>
        </a:p>
      </dgm:t>
    </dgm:pt>
    <dgm:pt modelId="{624DC260-B32D-485C-937A-6843D59C69FB}">
      <dgm:prSet phldrT="[Text]" custT="1"/>
      <dgm:spPr/>
      <dgm:t>
        <a:bodyPr/>
        <a:lstStyle/>
        <a:p>
          <a:r>
            <a:rPr lang="en-GB" sz="1400" dirty="0" smtClean="0">
              <a:latin typeface="Debbie Hepplewhite Print Font" pitchFamily="66" charset="0"/>
            </a:rPr>
            <a:t>Challenge</a:t>
          </a:r>
          <a:endParaRPr lang="en-GB" sz="1400" dirty="0">
            <a:latin typeface="Debbie Hepplewhite Print Font" pitchFamily="66" charset="0"/>
          </a:endParaRPr>
        </a:p>
      </dgm:t>
    </dgm:pt>
    <dgm:pt modelId="{98C32D62-C674-4DE9-A41E-A3CCBA395411}" type="parTrans" cxnId="{012F4034-B2CE-441F-A481-4C67C5BAF175}">
      <dgm:prSet/>
      <dgm:spPr/>
      <dgm:t>
        <a:bodyPr/>
        <a:lstStyle/>
        <a:p>
          <a:endParaRPr lang="en-GB"/>
        </a:p>
      </dgm:t>
    </dgm:pt>
    <dgm:pt modelId="{62BAD8B7-5D7E-4FDC-9CE6-C78059DDC2C7}" type="sibTrans" cxnId="{012F4034-B2CE-441F-A481-4C67C5BAF175}">
      <dgm:prSet/>
      <dgm:spPr/>
      <dgm:t>
        <a:bodyPr/>
        <a:lstStyle/>
        <a:p>
          <a:endParaRPr lang="en-GB"/>
        </a:p>
      </dgm:t>
    </dgm:pt>
    <dgm:pt modelId="{DE5955A6-8B1A-4882-9A0C-0F4FC5BB5833}">
      <dgm:prSet phldrT="[Text]" custT="1"/>
      <dgm:spPr/>
      <dgm:t>
        <a:bodyPr/>
        <a:lstStyle/>
        <a:p>
          <a:r>
            <a:rPr lang="en-GB" sz="1400" dirty="0" smtClean="0">
              <a:latin typeface="Debbie Hepplewhite Print Font" pitchFamily="66" charset="0"/>
            </a:rPr>
            <a:t>Vocabulary</a:t>
          </a:r>
          <a:endParaRPr lang="en-GB" sz="1400" dirty="0">
            <a:latin typeface="Debbie Hepplewhite Print Font" pitchFamily="66" charset="0"/>
          </a:endParaRPr>
        </a:p>
      </dgm:t>
    </dgm:pt>
    <dgm:pt modelId="{9B7F7090-D7C1-4D16-B8A2-55659FB5430E}" type="parTrans" cxnId="{6A3CE4C5-E851-4332-AA2A-30835AD75AA1}">
      <dgm:prSet/>
      <dgm:spPr/>
      <dgm:t>
        <a:bodyPr/>
        <a:lstStyle/>
        <a:p>
          <a:endParaRPr lang="en-GB"/>
        </a:p>
      </dgm:t>
    </dgm:pt>
    <dgm:pt modelId="{26544AAC-458E-47D8-A768-C71780BC1051}" type="sibTrans" cxnId="{6A3CE4C5-E851-4332-AA2A-30835AD75AA1}">
      <dgm:prSet/>
      <dgm:spPr/>
      <dgm:t>
        <a:bodyPr/>
        <a:lstStyle/>
        <a:p>
          <a:endParaRPr lang="en-GB"/>
        </a:p>
      </dgm:t>
    </dgm:pt>
    <dgm:pt modelId="{0200C078-F729-416A-9F2E-0388241D44B1}">
      <dgm:prSet phldrT="[Text]" custT="1"/>
      <dgm:spPr/>
      <dgm:t>
        <a:bodyPr/>
        <a:lstStyle/>
        <a:p>
          <a:r>
            <a:rPr lang="en-GB" sz="1400" dirty="0" smtClean="0">
              <a:latin typeface="Debbie Hepplewhite Print Font" pitchFamily="66" charset="0"/>
            </a:rPr>
            <a:t>Think mathematically</a:t>
          </a:r>
          <a:endParaRPr lang="en-GB" sz="1400" dirty="0">
            <a:latin typeface="Debbie Hepplewhite Print Font" pitchFamily="66" charset="0"/>
          </a:endParaRPr>
        </a:p>
      </dgm:t>
    </dgm:pt>
    <dgm:pt modelId="{4A2BA1B7-049A-4BAE-ADE0-F2153F977193}" type="parTrans" cxnId="{AD179DBA-7F09-4CCD-8D4F-CD8BAB0C4300}">
      <dgm:prSet/>
      <dgm:spPr/>
      <dgm:t>
        <a:bodyPr/>
        <a:lstStyle/>
        <a:p>
          <a:endParaRPr lang="en-GB"/>
        </a:p>
      </dgm:t>
    </dgm:pt>
    <dgm:pt modelId="{3FF83657-F40B-4F2C-9200-5F9CE0E723E7}" type="sibTrans" cxnId="{AD179DBA-7F09-4CCD-8D4F-CD8BAB0C4300}">
      <dgm:prSet/>
      <dgm:spPr/>
      <dgm:t>
        <a:bodyPr/>
        <a:lstStyle/>
        <a:p>
          <a:endParaRPr lang="en-GB"/>
        </a:p>
      </dgm:t>
    </dgm:pt>
    <dgm:pt modelId="{18A9BDD9-C6AE-4D37-9DA1-E53D65346D4C}">
      <dgm:prSet phldrT="[Text]" custT="1"/>
      <dgm:spPr/>
      <dgm:t>
        <a:bodyPr/>
        <a:lstStyle/>
        <a:p>
          <a:r>
            <a:rPr lang="en-GB" sz="1400" dirty="0" smtClean="0">
              <a:latin typeface="Debbie Hepplewhite Print Font" pitchFamily="66" charset="0"/>
            </a:rPr>
            <a:t>Use and </a:t>
          </a:r>
          <a:br>
            <a:rPr lang="en-GB" sz="1400" dirty="0" smtClean="0">
              <a:latin typeface="Debbie Hepplewhite Print Font" pitchFamily="66" charset="0"/>
            </a:rPr>
          </a:br>
          <a:r>
            <a:rPr lang="en-GB" sz="1400" dirty="0" smtClean="0">
              <a:latin typeface="Debbie Hepplewhite Print Font" pitchFamily="66" charset="0"/>
            </a:rPr>
            <a:t>apply skills and knowledge</a:t>
          </a:r>
          <a:endParaRPr lang="en-GB" sz="1400" dirty="0">
            <a:latin typeface="Debbie Hepplewhite Print Font" pitchFamily="66" charset="0"/>
          </a:endParaRPr>
        </a:p>
      </dgm:t>
    </dgm:pt>
    <dgm:pt modelId="{F06AE83E-1980-4163-B9E0-9A30F20A54EE}" type="parTrans" cxnId="{9F5958FC-768E-4D42-932E-98E2A92B3049}">
      <dgm:prSet/>
      <dgm:spPr/>
      <dgm:t>
        <a:bodyPr/>
        <a:lstStyle/>
        <a:p>
          <a:endParaRPr lang="en-GB"/>
        </a:p>
      </dgm:t>
    </dgm:pt>
    <dgm:pt modelId="{A38E791D-AE73-4028-9FAC-162FA0134A87}" type="sibTrans" cxnId="{9F5958FC-768E-4D42-932E-98E2A92B3049}">
      <dgm:prSet/>
      <dgm:spPr/>
      <dgm:t>
        <a:bodyPr/>
        <a:lstStyle/>
        <a:p>
          <a:endParaRPr lang="en-GB"/>
        </a:p>
      </dgm:t>
    </dgm:pt>
    <dgm:pt modelId="{BA4168D9-C1E1-4AB1-B289-CC669A8E87D9}">
      <dgm:prSet phldrT="[Text]" custT="1"/>
      <dgm:spPr/>
      <dgm:t>
        <a:bodyPr/>
        <a:lstStyle/>
        <a:p>
          <a:r>
            <a:rPr lang="en-GB" sz="1400" dirty="0" smtClean="0">
              <a:latin typeface="Debbie Hepplewhite Print Font" pitchFamily="66" charset="0"/>
            </a:rPr>
            <a:t>Fluent Calculators</a:t>
          </a:r>
          <a:endParaRPr lang="en-GB" sz="1400" dirty="0">
            <a:latin typeface="Debbie Hepplewhite Print Font" pitchFamily="66" charset="0"/>
          </a:endParaRPr>
        </a:p>
      </dgm:t>
    </dgm:pt>
    <dgm:pt modelId="{6507330C-47BF-4772-AD5C-B270FF64B531}" type="parTrans" cxnId="{E818A19A-C5A3-4B95-BF6E-AFD49BE0AC08}">
      <dgm:prSet/>
      <dgm:spPr/>
      <dgm:t>
        <a:bodyPr/>
        <a:lstStyle/>
        <a:p>
          <a:endParaRPr lang="en-GB"/>
        </a:p>
      </dgm:t>
    </dgm:pt>
    <dgm:pt modelId="{F95163A3-5B24-4662-9DFD-FD5E13B24660}" type="sibTrans" cxnId="{E818A19A-C5A3-4B95-BF6E-AFD49BE0AC08}">
      <dgm:prSet/>
      <dgm:spPr/>
      <dgm:t>
        <a:bodyPr/>
        <a:lstStyle/>
        <a:p>
          <a:endParaRPr lang="en-GB"/>
        </a:p>
      </dgm:t>
    </dgm:pt>
    <dgm:pt modelId="{CA86EA4C-A8D4-4F61-AE9D-F2CDE57C5638}" type="pres">
      <dgm:prSet presAssocID="{5D7E90DF-C67D-4AA8-A9A1-7938E728201C}" presName="composite" presStyleCnt="0">
        <dgm:presLayoutVars>
          <dgm:chMax val="1"/>
          <dgm:dir/>
          <dgm:resizeHandles val="exact"/>
        </dgm:presLayoutVars>
      </dgm:prSet>
      <dgm:spPr/>
      <dgm:t>
        <a:bodyPr/>
        <a:lstStyle/>
        <a:p>
          <a:endParaRPr lang="en-US"/>
        </a:p>
      </dgm:t>
    </dgm:pt>
    <dgm:pt modelId="{8B792A57-FCFD-4E20-A01A-788213A9960B}" type="pres">
      <dgm:prSet presAssocID="{5D7E90DF-C67D-4AA8-A9A1-7938E728201C}" presName="radial" presStyleCnt="0">
        <dgm:presLayoutVars>
          <dgm:animLvl val="ctr"/>
        </dgm:presLayoutVars>
      </dgm:prSet>
      <dgm:spPr/>
    </dgm:pt>
    <dgm:pt modelId="{7D5ECAD8-1EC5-44DB-9F44-F25012A55561}" type="pres">
      <dgm:prSet presAssocID="{3A618A2B-E63C-4E59-ACD7-8288F934E125}" presName="centerShape" presStyleLbl="vennNode1" presStyleIdx="0" presStyleCnt="12" custScaleX="151417" custLinFactNeighborX="-611" custLinFactNeighborY="-1123"/>
      <dgm:spPr/>
      <dgm:t>
        <a:bodyPr/>
        <a:lstStyle/>
        <a:p>
          <a:endParaRPr lang="en-GB"/>
        </a:p>
      </dgm:t>
    </dgm:pt>
    <dgm:pt modelId="{B286A749-DE64-4A44-87DC-D829182A23CC}" type="pres">
      <dgm:prSet presAssocID="{865CF7E6-E0D3-434F-9C64-C51369F47FB9}" presName="node" presStyleLbl="vennNode1" presStyleIdx="1" presStyleCnt="12">
        <dgm:presLayoutVars>
          <dgm:bulletEnabled val="1"/>
        </dgm:presLayoutVars>
      </dgm:prSet>
      <dgm:spPr/>
      <dgm:t>
        <a:bodyPr/>
        <a:lstStyle/>
        <a:p>
          <a:endParaRPr lang="en-US"/>
        </a:p>
      </dgm:t>
    </dgm:pt>
    <dgm:pt modelId="{D4E7D2A9-7343-4912-8564-61E263C96BD5}" type="pres">
      <dgm:prSet presAssocID="{119DBD45-3CED-477C-B57F-A808B58FD8C9}" presName="node" presStyleLbl="vennNode1" presStyleIdx="2" presStyleCnt="12">
        <dgm:presLayoutVars>
          <dgm:bulletEnabled val="1"/>
        </dgm:presLayoutVars>
      </dgm:prSet>
      <dgm:spPr/>
      <dgm:t>
        <a:bodyPr/>
        <a:lstStyle/>
        <a:p>
          <a:endParaRPr lang="en-GB"/>
        </a:p>
      </dgm:t>
    </dgm:pt>
    <dgm:pt modelId="{A4D82D14-1B50-4EA2-AC9E-F392C5541103}" type="pres">
      <dgm:prSet presAssocID="{97805523-6CE1-470B-A07C-70760D71DD53}" presName="node" presStyleLbl="vennNode1" presStyleIdx="3" presStyleCnt="12" custScaleX="142546" custRadScaleRad="108916" custRadScaleInc="3937">
        <dgm:presLayoutVars>
          <dgm:bulletEnabled val="1"/>
        </dgm:presLayoutVars>
      </dgm:prSet>
      <dgm:spPr/>
      <dgm:t>
        <a:bodyPr/>
        <a:lstStyle/>
        <a:p>
          <a:endParaRPr lang="en-US"/>
        </a:p>
      </dgm:t>
    </dgm:pt>
    <dgm:pt modelId="{6C7ECAA4-A16E-430B-9150-915F5DA9029B}" type="pres">
      <dgm:prSet presAssocID="{B0D19C9C-9688-4ECF-80E7-3336E3772AAC}" presName="node" presStyleLbl="vennNode1" presStyleIdx="4" presStyleCnt="12" custRadScaleRad="114713" custRadScaleInc="-1984">
        <dgm:presLayoutVars>
          <dgm:bulletEnabled val="1"/>
        </dgm:presLayoutVars>
      </dgm:prSet>
      <dgm:spPr/>
      <dgm:t>
        <a:bodyPr/>
        <a:lstStyle/>
        <a:p>
          <a:endParaRPr lang="en-US"/>
        </a:p>
      </dgm:t>
    </dgm:pt>
    <dgm:pt modelId="{435139A0-74E2-4BAE-8127-8B5A43FAB020}" type="pres">
      <dgm:prSet presAssocID="{563D5813-F86D-4EA5-BE82-9C28361C9F24}" presName="node" presStyleLbl="vennNode1" presStyleIdx="5" presStyleCnt="12" custScaleX="125302" custRadScaleRad="102824" custRadScaleInc="-10578">
        <dgm:presLayoutVars>
          <dgm:bulletEnabled val="1"/>
        </dgm:presLayoutVars>
      </dgm:prSet>
      <dgm:spPr/>
      <dgm:t>
        <a:bodyPr/>
        <a:lstStyle/>
        <a:p>
          <a:endParaRPr lang="en-US"/>
        </a:p>
      </dgm:t>
    </dgm:pt>
    <dgm:pt modelId="{B8D74AB8-BEA8-42CE-B0D3-3FD048DAC54C}" type="pres">
      <dgm:prSet presAssocID="{212D0293-C754-47CA-ABC3-BCF2E237EDD1}" presName="node" presStyleLbl="vennNode1" presStyleIdx="6" presStyleCnt="12">
        <dgm:presLayoutVars>
          <dgm:bulletEnabled val="1"/>
        </dgm:presLayoutVars>
      </dgm:prSet>
      <dgm:spPr/>
      <dgm:t>
        <a:bodyPr/>
        <a:lstStyle/>
        <a:p>
          <a:endParaRPr lang="en-US"/>
        </a:p>
      </dgm:t>
    </dgm:pt>
    <dgm:pt modelId="{224C0883-AA79-4D9E-82F6-AD7809C73130}" type="pres">
      <dgm:prSet presAssocID="{624DC260-B32D-485C-937A-6843D59C69FB}" presName="node" presStyleLbl="vennNode1" presStyleIdx="7" presStyleCnt="12">
        <dgm:presLayoutVars>
          <dgm:bulletEnabled val="1"/>
        </dgm:presLayoutVars>
      </dgm:prSet>
      <dgm:spPr/>
      <dgm:t>
        <a:bodyPr/>
        <a:lstStyle/>
        <a:p>
          <a:endParaRPr lang="en-US"/>
        </a:p>
      </dgm:t>
    </dgm:pt>
    <dgm:pt modelId="{C0E9782F-91A8-4675-BF6B-BA397634B384}" type="pres">
      <dgm:prSet presAssocID="{DE5955A6-8B1A-4882-9A0C-0F4FC5BB5833}" presName="node" presStyleLbl="vennNode1" presStyleIdx="8" presStyleCnt="12">
        <dgm:presLayoutVars>
          <dgm:bulletEnabled val="1"/>
        </dgm:presLayoutVars>
      </dgm:prSet>
      <dgm:spPr/>
      <dgm:t>
        <a:bodyPr/>
        <a:lstStyle/>
        <a:p>
          <a:endParaRPr lang="en-US"/>
        </a:p>
      </dgm:t>
    </dgm:pt>
    <dgm:pt modelId="{E2900440-ADA8-4E19-9945-8BF356240891}" type="pres">
      <dgm:prSet presAssocID="{0200C078-F729-416A-9F2E-0388241D44B1}" presName="node" presStyleLbl="vennNode1" presStyleIdx="9" presStyleCnt="12" custScaleX="147095" custRadScaleRad="124959" custRadScaleInc="3881">
        <dgm:presLayoutVars>
          <dgm:bulletEnabled val="1"/>
        </dgm:presLayoutVars>
      </dgm:prSet>
      <dgm:spPr/>
      <dgm:t>
        <a:bodyPr/>
        <a:lstStyle/>
        <a:p>
          <a:endParaRPr lang="en-US"/>
        </a:p>
      </dgm:t>
    </dgm:pt>
    <dgm:pt modelId="{7E8CB260-4DA3-4991-BC58-823B2F77C8AE}" type="pres">
      <dgm:prSet presAssocID="{18A9BDD9-C6AE-4D37-9DA1-E53D65346D4C}" presName="node" presStyleLbl="vennNode1" presStyleIdx="10" presStyleCnt="12" custScaleX="98656" custScaleY="100001" custRadScaleRad="101795" custRadScaleInc="100858">
        <dgm:presLayoutVars>
          <dgm:bulletEnabled val="1"/>
        </dgm:presLayoutVars>
      </dgm:prSet>
      <dgm:spPr/>
      <dgm:t>
        <a:bodyPr/>
        <a:lstStyle/>
        <a:p>
          <a:endParaRPr lang="en-GB"/>
        </a:p>
      </dgm:t>
    </dgm:pt>
    <dgm:pt modelId="{1C121EC4-D570-4F6F-BF1C-BB156523BFBD}" type="pres">
      <dgm:prSet presAssocID="{BA4168D9-C1E1-4AB1-B289-CC669A8E87D9}" presName="node" presStyleLbl="vennNode1" presStyleIdx="11" presStyleCnt="12" custScaleX="108826" custRadScaleRad="118937" custRadScaleInc="-104634">
        <dgm:presLayoutVars>
          <dgm:bulletEnabled val="1"/>
        </dgm:presLayoutVars>
      </dgm:prSet>
      <dgm:spPr/>
      <dgm:t>
        <a:bodyPr/>
        <a:lstStyle/>
        <a:p>
          <a:endParaRPr lang="en-GB"/>
        </a:p>
      </dgm:t>
    </dgm:pt>
  </dgm:ptLst>
  <dgm:cxnLst>
    <dgm:cxn modelId="{BCD493AE-9114-4D52-A5B1-301F077714B0}" type="presOf" srcId="{624DC260-B32D-485C-937A-6843D59C69FB}" destId="{224C0883-AA79-4D9E-82F6-AD7809C73130}" srcOrd="0" destOrd="0" presId="urn:microsoft.com/office/officeart/2005/8/layout/radial3"/>
    <dgm:cxn modelId="{78D2126B-A12F-4A73-B736-7052551E8582}" type="presOf" srcId="{5D7E90DF-C67D-4AA8-A9A1-7938E728201C}" destId="{CA86EA4C-A8D4-4F61-AE9D-F2CDE57C5638}" srcOrd="0" destOrd="0" presId="urn:microsoft.com/office/officeart/2005/8/layout/radial3"/>
    <dgm:cxn modelId="{E1788CE7-6579-4B0D-A000-B30E9ED9D80B}" type="presOf" srcId="{563D5813-F86D-4EA5-BE82-9C28361C9F24}" destId="{435139A0-74E2-4BAE-8127-8B5A43FAB020}" srcOrd="0" destOrd="0" presId="urn:microsoft.com/office/officeart/2005/8/layout/radial3"/>
    <dgm:cxn modelId="{732F674E-1EB5-4EB3-A859-0BFC51B34E63}" type="presOf" srcId="{DE5955A6-8B1A-4882-9A0C-0F4FC5BB5833}" destId="{C0E9782F-91A8-4675-BF6B-BA397634B384}" srcOrd="0" destOrd="0" presId="urn:microsoft.com/office/officeart/2005/8/layout/radial3"/>
    <dgm:cxn modelId="{D6792650-E143-4B35-B525-D2C10B61DDA6}" srcId="{3A618A2B-E63C-4E59-ACD7-8288F934E125}" destId="{B0D19C9C-9688-4ECF-80E7-3336E3772AAC}" srcOrd="3" destOrd="0" parTransId="{F835B6E1-06A7-4685-A365-004C5C175F7D}" sibTransId="{416A70A1-D69C-4B79-9289-DCEE0061043B}"/>
    <dgm:cxn modelId="{46FEF901-8218-44D4-AE2C-D14183D79796}" type="presOf" srcId="{212D0293-C754-47CA-ABC3-BCF2E237EDD1}" destId="{B8D74AB8-BEA8-42CE-B0D3-3FD048DAC54C}" srcOrd="0" destOrd="0" presId="urn:microsoft.com/office/officeart/2005/8/layout/radial3"/>
    <dgm:cxn modelId="{CFF0EB83-BA00-42FA-88E6-E71E226CD991}" type="presOf" srcId="{18A9BDD9-C6AE-4D37-9DA1-E53D65346D4C}" destId="{7E8CB260-4DA3-4991-BC58-823B2F77C8AE}" srcOrd="0" destOrd="0" presId="urn:microsoft.com/office/officeart/2005/8/layout/radial3"/>
    <dgm:cxn modelId="{E818A19A-C5A3-4B95-BF6E-AFD49BE0AC08}" srcId="{3A618A2B-E63C-4E59-ACD7-8288F934E125}" destId="{BA4168D9-C1E1-4AB1-B289-CC669A8E87D9}" srcOrd="10" destOrd="0" parTransId="{6507330C-47BF-4772-AD5C-B270FF64B531}" sibTransId="{F95163A3-5B24-4662-9DFD-FD5E13B24660}"/>
    <dgm:cxn modelId="{69D251D9-4348-440B-A8DA-E236A74D1311}" type="presOf" srcId="{97805523-6CE1-470B-A07C-70760D71DD53}" destId="{A4D82D14-1B50-4EA2-AC9E-F392C5541103}" srcOrd="0" destOrd="0" presId="urn:microsoft.com/office/officeart/2005/8/layout/radial3"/>
    <dgm:cxn modelId="{87F8800D-0F43-4218-B7C6-4393F96A6396}" type="presOf" srcId="{3A618A2B-E63C-4E59-ACD7-8288F934E125}" destId="{7D5ECAD8-1EC5-44DB-9F44-F25012A55561}" srcOrd="0" destOrd="0" presId="urn:microsoft.com/office/officeart/2005/8/layout/radial3"/>
    <dgm:cxn modelId="{25B02BB6-B5D2-4C79-A81B-535FBA70FF50}" type="presOf" srcId="{119DBD45-3CED-477C-B57F-A808B58FD8C9}" destId="{D4E7D2A9-7343-4912-8564-61E263C96BD5}" srcOrd="0" destOrd="0" presId="urn:microsoft.com/office/officeart/2005/8/layout/radial3"/>
    <dgm:cxn modelId="{80B26F50-D903-4B79-B11B-3C1DE36AB725}" type="presOf" srcId="{865CF7E6-E0D3-434F-9C64-C51369F47FB9}" destId="{B286A749-DE64-4A44-87DC-D829182A23CC}" srcOrd="0" destOrd="0" presId="urn:microsoft.com/office/officeart/2005/8/layout/radial3"/>
    <dgm:cxn modelId="{B583131B-7C4C-45A4-BB9B-D2BC615CEEED}" srcId="{3A618A2B-E63C-4E59-ACD7-8288F934E125}" destId="{865CF7E6-E0D3-434F-9C64-C51369F47FB9}" srcOrd="0" destOrd="0" parTransId="{CE1281BA-C2FD-43DD-AC14-8360C808F9FC}" sibTransId="{CC5ED2AB-3E33-4C2F-8A63-3CF1A41AB73E}"/>
    <dgm:cxn modelId="{366635FE-E03B-4D46-9B63-3D7AA982B8C2}" srcId="{3A618A2B-E63C-4E59-ACD7-8288F934E125}" destId="{97805523-6CE1-470B-A07C-70760D71DD53}" srcOrd="2" destOrd="0" parTransId="{4E52A168-5CBE-41F7-8B6D-6E65940341E5}" sibTransId="{AEF7848F-ED8F-4E5D-9C38-E9B34E16E194}"/>
    <dgm:cxn modelId="{81CFD513-A2AA-4C2E-A459-EED5A01169F2}" srcId="{5D7E90DF-C67D-4AA8-A9A1-7938E728201C}" destId="{3A618A2B-E63C-4E59-ACD7-8288F934E125}" srcOrd="0" destOrd="0" parTransId="{A564E9E3-6D15-4CA2-9B38-96D7DC1CD9A3}" sibTransId="{7DA7F17E-E3EE-4D4F-80D0-EAF55D25EFDE}"/>
    <dgm:cxn modelId="{AD179DBA-7F09-4CCD-8D4F-CD8BAB0C4300}" srcId="{3A618A2B-E63C-4E59-ACD7-8288F934E125}" destId="{0200C078-F729-416A-9F2E-0388241D44B1}" srcOrd="8" destOrd="0" parTransId="{4A2BA1B7-049A-4BAE-ADE0-F2153F977193}" sibTransId="{3FF83657-F40B-4F2C-9200-5F9CE0E723E7}"/>
    <dgm:cxn modelId="{A1E091D0-3AA4-47C3-9B0D-893BCE46503F}" type="presOf" srcId="{BA4168D9-C1E1-4AB1-B289-CC669A8E87D9}" destId="{1C121EC4-D570-4F6F-BF1C-BB156523BFBD}" srcOrd="0" destOrd="0" presId="urn:microsoft.com/office/officeart/2005/8/layout/radial3"/>
    <dgm:cxn modelId="{3FA7011F-0B5F-4C45-AD1C-52B6317304F1}" type="presOf" srcId="{B0D19C9C-9688-4ECF-80E7-3336E3772AAC}" destId="{6C7ECAA4-A16E-430B-9150-915F5DA9029B}" srcOrd="0" destOrd="0" presId="urn:microsoft.com/office/officeart/2005/8/layout/radial3"/>
    <dgm:cxn modelId="{012F4034-B2CE-441F-A481-4C67C5BAF175}" srcId="{3A618A2B-E63C-4E59-ACD7-8288F934E125}" destId="{624DC260-B32D-485C-937A-6843D59C69FB}" srcOrd="6" destOrd="0" parTransId="{98C32D62-C674-4DE9-A41E-A3CCBA395411}" sibTransId="{62BAD8B7-5D7E-4FDC-9CE6-C78059DDC2C7}"/>
    <dgm:cxn modelId="{33D061E6-6A2D-4B93-9DB9-C4E592D07798}" srcId="{3A618A2B-E63C-4E59-ACD7-8288F934E125}" destId="{119DBD45-3CED-477C-B57F-A808B58FD8C9}" srcOrd="1" destOrd="0" parTransId="{CE0E0AD8-BA03-4CCF-91BA-61D402E61ACA}" sibTransId="{ED57132D-3249-4DEA-A376-83B919FB4EDA}"/>
    <dgm:cxn modelId="{5785E478-02EB-4BCD-88A0-383F5E47A4AD}" srcId="{3A618A2B-E63C-4E59-ACD7-8288F934E125}" destId="{563D5813-F86D-4EA5-BE82-9C28361C9F24}" srcOrd="4" destOrd="0" parTransId="{9C43EB58-9B5C-4861-AEEB-B1C276596454}" sibTransId="{A09DEA33-929B-4C14-8465-74791C68C338}"/>
    <dgm:cxn modelId="{F73747A4-5741-44E7-A388-55F6028DD921}" srcId="{3A618A2B-E63C-4E59-ACD7-8288F934E125}" destId="{212D0293-C754-47CA-ABC3-BCF2E237EDD1}" srcOrd="5" destOrd="0" parTransId="{B04FB2AE-5BB9-4CBC-9D55-724144264D97}" sibTransId="{CF9CF3FC-F1DE-486E-ACEF-9E565D826958}"/>
    <dgm:cxn modelId="{6A3CE4C5-E851-4332-AA2A-30835AD75AA1}" srcId="{3A618A2B-E63C-4E59-ACD7-8288F934E125}" destId="{DE5955A6-8B1A-4882-9A0C-0F4FC5BB5833}" srcOrd="7" destOrd="0" parTransId="{9B7F7090-D7C1-4D16-B8A2-55659FB5430E}" sibTransId="{26544AAC-458E-47D8-A768-C71780BC1051}"/>
    <dgm:cxn modelId="{9F5958FC-768E-4D42-932E-98E2A92B3049}" srcId="{3A618A2B-E63C-4E59-ACD7-8288F934E125}" destId="{18A9BDD9-C6AE-4D37-9DA1-E53D65346D4C}" srcOrd="9" destOrd="0" parTransId="{F06AE83E-1980-4163-B9E0-9A30F20A54EE}" sibTransId="{A38E791D-AE73-4028-9FAC-162FA0134A87}"/>
    <dgm:cxn modelId="{A39E390C-B28D-44CB-B600-E9D35CAF094E}" type="presOf" srcId="{0200C078-F729-416A-9F2E-0388241D44B1}" destId="{E2900440-ADA8-4E19-9945-8BF356240891}" srcOrd="0" destOrd="0" presId="urn:microsoft.com/office/officeart/2005/8/layout/radial3"/>
    <dgm:cxn modelId="{FC0598F2-A1A9-4485-9F18-B1A58DC8D761}" type="presParOf" srcId="{CA86EA4C-A8D4-4F61-AE9D-F2CDE57C5638}" destId="{8B792A57-FCFD-4E20-A01A-788213A9960B}" srcOrd="0" destOrd="0" presId="urn:microsoft.com/office/officeart/2005/8/layout/radial3"/>
    <dgm:cxn modelId="{9119207C-0704-4529-87E6-B9415EA528D4}" type="presParOf" srcId="{8B792A57-FCFD-4E20-A01A-788213A9960B}" destId="{7D5ECAD8-1EC5-44DB-9F44-F25012A55561}" srcOrd="0" destOrd="0" presId="urn:microsoft.com/office/officeart/2005/8/layout/radial3"/>
    <dgm:cxn modelId="{446C41EA-4FA6-456A-8057-982F0FF0B910}" type="presParOf" srcId="{8B792A57-FCFD-4E20-A01A-788213A9960B}" destId="{B286A749-DE64-4A44-87DC-D829182A23CC}" srcOrd="1" destOrd="0" presId="urn:microsoft.com/office/officeart/2005/8/layout/radial3"/>
    <dgm:cxn modelId="{64D775D5-DDC3-446C-8E84-A0987F71F80A}" type="presParOf" srcId="{8B792A57-FCFD-4E20-A01A-788213A9960B}" destId="{D4E7D2A9-7343-4912-8564-61E263C96BD5}" srcOrd="2" destOrd="0" presId="urn:microsoft.com/office/officeart/2005/8/layout/radial3"/>
    <dgm:cxn modelId="{0D75A052-8EB0-493B-9AE8-D23E34D382CB}" type="presParOf" srcId="{8B792A57-FCFD-4E20-A01A-788213A9960B}" destId="{A4D82D14-1B50-4EA2-AC9E-F392C5541103}" srcOrd="3" destOrd="0" presId="urn:microsoft.com/office/officeart/2005/8/layout/radial3"/>
    <dgm:cxn modelId="{3F48070F-78AA-41CE-89E8-585FBDBF14F7}" type="presParOf" srcId="{8B792A57-FCFD-4E20-A01A-788213A9960B}" destId="{6C7ECAA4-A16E-430B-9150-915F5DA9029B}" srcOrd="4" destOrd="0" presId="urn:microsoft.com/office/officeart/2005/8/layout/radial3"/>
    <dgm:cxn modelId="{A0D975EA-391F-49C9-B420-86277777E6DB}" type="presParOf" srcId="{8B792A57-FCFD-4E20-A01A-788213A9960B}" destId="{435139A0-74E2-4BAE-8127-8B5A43FAB020}" srcOrd="5" destOrd="0" presId="urn:microsoft.com/office/officeart/2005/8/layout/radial3"/>
    <dgm:cxn modelId="{D8C98D02-B960-427A-9EF2-E0C9128F7730}" type="presParOf" srcId="{8B792A57-FCFD-4E20-A01A-788213A9960B}" destId="{B8D74AB8-BEA8-42CE-B0D3-3FD048DAC54C}" srcOrd="6" destOrd="0" presId="urn:microsoft.com/office/officeart/2005/8/layout/radial3"/>
    <dgm:cxn modelId="{169F2EBB-CD41-4548-9A3D-25EC9F7B2DA1}" type="presParOf" srcId="{8B792A57-FCFD-4E20-A01A-788213A9960B}" destId="{224C0883-AA79-4D9E-82F6-AD7809C73130}" srcOrd="7" destOrd="0" presId="urn:microsoft.com/office/officeart/2005/8/layout/radial3"/>
    <dgm:cxn modelId="{86A4887E-70EA-4B65-A991-F895780882C6}" type="presParOf" srcId="{8B792A57-FCFD-4E20-A01A-788213A9960B}" destId="{C0E9782F-91A8-4675-BF6B-BA397634B384}" srcOrd="8" destOrd="0" presId="urn:microsoft.com/office/officeart/2005/8/layout/radial3"/>
    <dgm:cxn modelId="{1E824054-3B84-4111-9D05-EB8425F48390}" type="presParOf" srcId="{8B792A57-FCFD-4E20-A01A-788213A9960B}" destId="{E2900440-ADA8-4E19-9945-8BF356240891}" srcOrd="9" destOrd="0" presId="urn:microsoft.com/office/officeart/2005/8/layout/radial3"/>
    <dgm:cxn modelId="{38E4E1D0-A303-4952-BFB7-2B13663AFD94}" type="presParOf" srcId="{8B792A57-FCFD-4E20-A01A-788213A9960B}" destId="{7E8CB260-4DA3-4991-BC58-823B2F77C8AE}" srcOrd="10" destOrd="0" presId="urn:microsoft.com/office/officeart/2005/8/layout/radial3"/>
    <dgm:cxn modelId="{5BACE293-80D0-4488-B180-E82B1A86741D}" type="presParOf" srcId="{8B792A57-FCFD-4E20-A01A-788213A9960B}" destId="{1C121EC4-D570-4F6F-BF1C-BB156523BFBD}" srcOrd="11"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ECAD8-1EC5-44DB-9F44-F25012A55561}">
      <dsp:nvSpPr>
        <dsp:cNvPr id="0" name=""/>
        <dsp:cNvSpPr/>
      </dsp:nvSpPr>
      <dsp:spPr>
        <a:xfrm>
          <a:off x="1944228" y="1512189"/>
          <a:ext cx="5067106" cy="3346458"/>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GB" sz="2800" b="1" kern="1200" dirty="0" smtClean="0">
              <a:solidFill>
                <a:srgbClr val="FFFFFF"/>
              </a:solidFill>
              <a:latin typeface="Debbie Hepplewhite Print Font" pitchFamily="66" charset="0"/>
            </a:rPr>
            <a:t>What makes </a:t>
          </a:r>
          <a:br>
            <a:rPr lang="en-GB" sz="2800" b="1" kern="1200" dirty="0" smtClean="0">
              <a:solidFill>
                <a:srgbClr val="FFFFFF"/>
              </a:solidFill>
              <a:latin typeface="Debbie Hepplewhite Print Font" pitchFamily="66" charset="0"/>
            </a:rPr>
          </a:br>
          <a:r>
            <a:rPr lang="en-GB" sz="2800" b="1" kern="1200" dirty="0" smtClean="0">
              <a:solidFill>
                <a:srgbClr val="FFFFFF"/>
              </a:solidFill>
              <a:latin typeface="Debbie Hepplewhite Print Font" pitchFamily="66" charset="0"/>
            </a:rPr>
            <a:t>a good mathematician?</a:t>
          </a:r>
          <a:endParaRPr lang="en-GB" sz="2800" b="1" kern="1200" dirty="0">
            <a:solidFill>
              <a:srgbClr val="FFFFFF"/>
            </a:solidFill>
            <a:latin typeface="Debbie Hepplewhite Print Font" pitchFamily="66" charset="0"/>
          </a:endParaRPr>
        </a:p>
      </dsp:txBody>
      <dsp:txXfrm>
        <a:off x="2686288" y="2002266"/>
        <a:ext cx="3582986" cy="2366304"/>
      </dsp:txXfrm>
    </dsp:sp>
    <dsp:sp modelId="{B286A749-DE64-4A44-87DC-D829182A23CC}">
      <dsp:nvSpPr>
        <dsp:cNvPr id="0" name=""/>
        <dsp:cNvSpPr/>
      </dsp:nvSpPr>
      <dsp:spPr>
        <a:xfrm>
          <a:off x="3670216" y="24969"/>
          <a:ext cx="1673229" cy="1673229"/>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latin typeface="Debbie Hepplewhite Print Font" pitchFamily="66" charset="0"/>
            </a:rPr>
            <a:t>Number </a:t>
          </a:r>
          <a:br>
            <a:rPr lang="en-GB" sz="1400" kern="1200" dirty="0" smtClean="0">
              <a:latin typeface="Debbie Hepplewhite Print Font" pitchFamily="66" charset="0"/>
            </a:rPr>
          </a:br>
          <a:r>
            <a:rPr lang="en-GB" sz="1400" kern="1200" dirty="0" smtClean="0">
              <a:latin typeface="Debbie Hepplewhite Print Font" pitchFamily="66" charset="0"/>
            </a:rPr>
            <a:t>facts</a:t>
          </a:r>
          <a:endParaRPr lang="en-GB" sz="1400" kern="1200" dirty="0">
            <a:latin typeface="Debbie Hepplewhite Print Font" pitchFamily="66" charset="0"/>
          </a:endParaRPr>
        </a:p>
      </dsp:txBody>
      <dsp:txXfrm>
        <a:off x="3915255" y="270008"/>
        <a:ext cx="1183151" cy="1183151"/>
      </dsp:txXfrm>
    </dsp:sp>
    <dsp:sp modelId="{D4E7D2A9-7343-4912-8564-61E263C96BD5}">
      <dsp:nvSpPr>
        <dsp:cNvPr id="0" name=""/>
        <dsp:cNvSpPr/>
      </dsp:nvSpPr>
      <dsp:spPr>
        <a:xfrm>
          <a:off x="4955442" y="402345"/>
          <a:ext cx="1673229" cy="1673229"/>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400" kern="1200" dirty="0" smtClean="0">
              <a:latin typeface="Debbie Hepplewhite Print Font" pitchFamily="66" charset="0"/>
            </a:rPr>
            <a:t>Problem solvers</a:t>
          </a:r>
        </a:p>
      </dsp:txBody>
      <dsp:txXfrm>
        <a:off x="5200481" y="647384"/>
        <a:ext cx="1183151" cy="1183151"/>
      </dsp:txXfrm>
    </dsp:sp>
    <dsp:sp modelId="{A4D82D14-1B50-4EA2-AC9E-F392C5541103}">
      <dsp:nvSpPr>
        <dsp:cNvPr id="0" name=""/>
        <dsp:cNvSpPr/>
      </dsp:nvSpPr>
      <dsp:spPr>
        <a:xfrm>
          <a:off x="5693062" y="1379843"/>
          <a:ext cx="2385121" cy="1673229"/>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latin typeface="Debbie Hepplewhite Print Font" pitchFamily="66" charset="0"/>
            </a:rPr>
            <a:t>Conceptualise understanding</a:t>
          </a:r>
          <a:endParaRPr lang="en-GB" sz="1400" kern="1200" dirty="0">
            <a:latin typeface="Debbie Hepplewhite Print Font" pitchFamily="66" charset="0"/>
          </a:endParaRPr>
        </a:p>
      </dsp:txBody>
      <dsp:txXfrm>
        <a:off x="6042355" y="1624882"/>
        <a:ext cx="1686535" cy="1183151"/>
      </dsp:txXfrm>
    </dsp:sp>
    <dsp:sp modelId="{6C7ECAA4-A16E-430B-9150-915F5DA9029B}">
      <dsp:nvSpPr>
        <dsp:cNvPr id="0" name=""/>
        <dsp:cNvSpPr/>
      </dsp:nvSpPr>
      <dsp:spPr>
        <a:xfrm>
          <a:off x="6373673" y="2759674"/>
          <a:ext cx="1673229" cy="1673229"/>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latin typeface="Debbie Hepplewhite Print Font" pitchFamily="66" charset="0"/>
            </a:rPr>
            <a:t>Generalise</a:t>
          </a:r>
          <a:endParaRPr lang="en-GB" sz="1400" kern="1200" dirty="0">
            <a:latin typeface="Debbie Hepplewhite Print Font" pitchFamily="66" charset="0"/>
          </a:endParaRPr>
        </a:p>
      </dsp:txBody>
      <dsp:txXfrm>
        <a:off x="6618712" y="3004713"/>
        <a:ext cx="1183151" cy="1183151"/>
      </dsp:txXfrm>
    </dsp:sp>
    <dsp:sp modelId="{435139A0-74E2-4BAE-8127-8B5A43FAB020}">
      <dsp:nvSpPr>
        <dsp:cNvPr id="0" name=""/>
        <dsp:cNvSpPr/>
      </dsp:nvSpPr>
      <dsp:spPr>
        <a:xfrm>
          <a:off x="5399148" y="3888441"/>
          <a:ext cx="2096589" cy="1673229"/>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latin typeface="Debbie Hepplewhite Print Font" pitchFamily="66" charset="0"/>
            </a:rPr>
            <a:t>Perseverance</a:t>
          </a:r>
          <a:endParaRPr lang="en-GB" sz="1400" kern="1200" dirty="0">
            <a:latin typeface="Debbie Hepplewhite Print Font" pitchFamily="66" charset="0"/>
          </a:endParaRPr>
        </a:p>
      </dsp:txBody>
      <dsp:txXfrm>
        <a:off x="5706186" y="4133480"/>
        <a:ext cx="1482513" cy="1183151"/>
      </dsp:txXfrm>
    </dsp:sp>
    <dsp:sp modelId="{B8D74AB8-BEA8-42CE-B0D3-3FD048DAC54C}">
      <dsp:nvSpPr>
        <dsp:cNvPr id="0" name=""/>
        <dsp:cNvSpPr/>
      </dsp:nvSpPr>
      <dsp:spPr>
        <a:xfrm>
          <a:off x="4339958" y="4683129"/>
          <a:ext cx="1673229" cy="1673229"/>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latin typeface="Debbie Hepplewhite Print Font" pitchFamily="66" charset="0"/>
            </a:rPr>
            <a:t>Risk-takers</a:t>
          </a:r>
          <a:endParaRPr lang="en-GB" sz="1400" kern="1200" dirty="0">
            <a:latin typeface="Debbie Hepplewhite Print Font" pitchFamily="66" charset="0"/>
          </a:endParaRPr>
        </a:p>
      </dsp:txBody>
      <dsp:txXfrm>
        <a:off x="4584997" y="4928168"/>
        <a:ext cx="1183151" cy="1183151"/>
      </dsp:txXfrm>
    </dsp:sp>
    <dsp:sp modelId="{224C0883-AA79-4D9E-82F6-AD7809C73130}">
      <dsp:nvSpPr>
        <dsp:cNvPr id="0" name=""/>
        <dsp:cNvSpPr/>
      </dsp:nvSpPr>
      <dsp:spPr>
        <a:xfrm>
          <a:off x="3000474" y="4683129"/>
          <a:ext cx="1673229" cy="1673229"/>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latin typeface="Debbie Hepplewhite Print Font" pitchFamily="66" charset="0"/>
            </a:rPr>
            <a:t>Challenge</a:t>
          </a:r>
          <a:endParaRPr lang="en-GB" sz="1400" kern="1200" dirty="0">
            <a:latin typeface="Debbie Hepplewhite Print Font" pitchFamily="66" charset="0"/>
          </a:endParaRPr>
        </a:p>
      </dsp:txBody>
      <dsp:txXfrm>
        <a:off x="3245513" y="4928168"/>
        <a:ext cx="1183151" cy="1183151"/>
      </dsp:txXfrm>
    </dsp:sp>
    <dsp:sp modelId="{C0E9782F-91A8-4675-BF6B-BA397634B384}">
      <dsp:nvSpPr>
        <dsp:cNvPr id="0" name=""/>
        <dsp:cNvSpPr/>
      </dsp:nvSpPr>
      <dsp:spPr>
        <a:xfrm>
          <a:off x="1873627" y="3958949"/>
          <a:ext cx="1673229" cy="1673229"/>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latin typeface="Debbie Hepplewhite Print Font" pitchFamily="66" charset="0"/>
            </a:rPr>
            <a:t>Vocabulary</a:t>
          </a:r>
          <a:endParaRPr lang="en-GB" sz="1400" kern="1200" dirty="0">
            <a:latin typeface="Debbie Hepplewhite Print Font" pitchFamily="66" charset="0"/>
          </a:endParaRPr>
        </a:p>
      </dsp:txBody>
      <dsp:txXfrm>
        <a:off x="2118666" y="4203988"/>
        <a:ext cx="1183151" cy="1183151"/>
      </dsp:txXfrm>
    </dsp:sp>
    <dsp:sp modelId="{E2900440-ADA8-4E19-9945-8BF356240891}">
      <dsp:nvSpPr>
        <dsp:cNvPr id="0" name=""/>
        <dsp:cNvSpPr/>
      </dsp:nvSpPr>
      <dsp:spPr>
        <a:xfrm>
          <a:off x="327240" y="2759671"/>
          <a:ext cx="2461236" cy="1673229"/>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latin typeface="Debbie Hepplewhite Print Font" pitchFamily="66" charset="0"/>
            </a:rPr>
            <a:t>Think mathematically</a:t>
          </a:r>
          <a:endParaRPr lang="en-GB" sz="1400" kern="1200" dirty="0">
            <a:latin typeface="Debbie Hepplewhite Print Font" pitchFamily="66" charset="0"/>
          </a:endParaRPr>
        </a:p>
      </dsp:txBody>
      <dsp:txXfrm>
        <a:off x="687680" y="3004710"/>
        <a:ext cx="1740356" cy="1183151"/>
      </dsp:txXfrm>
    </dsp:sp>
    <dsp:sp modelId="{7E8CB260-4DA3-4991-BC58-823B2F77C8AE}">
      <dsp:nvSpPr>
        <dsp:cNvPr id="0" name=""/>
        <dsp:cNvSpPr/>
      </dsp:nvSpPr>
      <dsp:spPr>
        <a:xfrm>
          <a:off x="2383157" y="360052"/>
          <a:ext cx="1650740" cy="1673245"/>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latin typeface="Debbie Hepplewhite Print Font" pitchFamily="66" charset="0"/>
            </a:rPr>
            <a:t>Use and </a:t>
          </a:r>
          <a:br>
            <a:rPr lang="en-GB" sz="1400" kern="1200" dirty="0" smtClean="0">
              <a:latin typeface="Debbie Hepplewhite Print Font" pitchFamily="66" charset="0"/>
            </a:rPr>
          </a:br>
          <a:r>
            <a:rPr lang="en-GB" sz="1400" kern="1200" dirty="0" smtClean="0">
              <a:latin typeface="Debbie Hepplewhite Print Font" pitchFamily="66" charset="0"/>
            </a:rPr>
            <a:t>apply skills and knowledge</a:t>
          </a:r>
          <a:endParaRPr lang="en-GB" sz="1400" kern="1200" dirty="0">
            <a:latin typeface="Debbie Hepplewhite Print Font" pitchFamily="66" charset="0"/>
          </a:endParaRPr>
        </a:p>
      </dsp:txBody>
      <dsp:txXfrm>
        <a:off x="2624902" y="605093"/>
        <a:ext cx="1167250" cy="1183163"/>
      </dsp:txXfrm>
    </dsp:sp>
    <dsp:sp modelId="{1C121EC4-D570-4F6F-BF1C-BB156523BFBD}">
      <dsp:nvSpPr>
        <dsp:cNvPr id="0" name=""/>
        <dsp:cNvSpPr/>
      </dsp:nvSpPr>
      <dsp:spPr>
        <a:xfrm>
          <a:off x="994295" y="1296130"/>
          <a:ext cx="1820908" cy="1673229"/>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latin typeface="Debbie Hepplewhite Print Font" pitchFamily="66" charset="0"/>
            </a:rPr>
            <a:t>Fluent Calculators</a:t>
          </a:r>
          <a:endParaRPr lang="en-GB" sz="1400" kern="1200" dirty="0">
            <a:latin typeface="Debbie Hepplewhite Print Font" pitchFamily="66" charset="0"/>
          </a:endParaRPr>
        </a:p>
      </dsp:txBody>
      <dsp:txXfrm>
        <a:off x="1260961" y="1541169"/>
        <a:ext cx="1287576" cy="1183151"/>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D2D42F-2E5F-4571-82D5-E1E8C38D850B}" type="datetimeFigureOut">
              <a:rPr lang="en-GB" smtClean="0"/>
              <a:pPr/>
              <a:t>01/07/2022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E520B4-D1D4-4D27-BF06-D87820C66A90}" type="slidenum">
              <a:rPr lang="en-GB" smtClean="0"/>
              <a:pPr/>
              <a:t>‹#›</a:t>
            </a:fld>
            <a:endParaRPr lang="en-GB"/>
          </a:p>
        </p:txBody>
      </p:sp>
    </p:spTree>
    <p:extLst>
      <p:ext uri="{BB962C8B-B14F-4D97-AF65-F5344CB8AC3E}">
        <p14:creationId xmlns:p14="http://schemas.microsoft.com/office/powerpoint/2010/main" val="4292537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is an introduction to helping your child </a:t>
            </a:r>
            <a:r>
              <a:rPr lang="en-GB" sz="1200" kern="1200" dirty="0" smtClean="0">
                <a:solidFill>
                  <a:schemeClr val="tx1"/>
                </a:solidFill>
                <a:latin typeface="+mn-lt"/>
                <a:ea typeface="+mn-ea"/>
                <a:cs typeface="+mn-cs"/>
              </a:rPr>
              <a:t>develop as a mathematician during</a:t>
            </a:r>
            <a:r>
              <a:rPr lang="en-GB" sz="1200" kern="1200" baseline="0" dirty="0" smtClean="0">
                <a:solidFill>
                  <a:schemeClr val="tx1"/>
                </a:solidFill>
                <a:latin typeface="+mn-lt"/>
                <a:ea typeface="+mn-ea"/>
                <a:cs typeface="+mn-cs"/>
              </a:rPr>
              <a:t> Reception.</a:t>
            </a:r>
            <a:endParaRPr lang="en-GB" dirty="0"/>
          </a:p>
        </p:txBody>
      </p:sp>
      <p:sp>
        <p:nvSpPr>
          <p:cNvPr id="4" name="Slide Number Placeholder 3"/>
          <p:cNvSpPr>
            <a:spLocks noGrp="1"/>
          </p:cNvSpPr>
          <p:nvPr>
            <p:ph type="sldNum" sz="quarter" idx="10"/>
          </p:nvPr>
        </p:nvSpPr>
        <p:spPr/>
        <p:txBody>
          <a:bodyPr/>
          <a:lstStyle/>
          <a:p>
            <a:fld id="{5BE520B4-D1D4-4D27-BF06-D87820C66A90}" type="slidenum">
              <a:rPr lang="en-GB" smtClean="0"/>
              <a:pPr/>
              <a:t>1</a:t>
            </a:fld>
            <a:endParaRPr lang="en-GB"/>
          </a:p>
        </p:txBody>
      </p:sp>
    </p:spTree>
    <p:extLst>
      <p:ext uri="{BB962C8B-B14F-4D97-AF65-F5344CB8AC3E}">
        <p14:creationId xmlns:p14="http://schemas.microsoft.com/office/powerpoint/2010/main" val="3876024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NUMBER LINES</a:t>
            </a:r>
          </a:p>
          <a:p>
            <a:r>
              <a:rPr lang="en-GB" baseline="0" dirty="0" smtClean="0"/>
              <a:t>Read</a:t>
            </a:r>
          </a:p>
          <a:p>
            <a:r>
              <a:rPr lang="en-GB" baseline="0" dirty="0" smtClean="0"/>
              <a:t>Ideas on supporting materials on the table</a:t>
            </a:r>
          </a:p>
        </p:txBody>
      </p:sp>
      <p:sp>
        <p:nvSpPr>
          <p:cNvPr id="4" name="Slide Number Placeholder 3"/>
          <p:cNvSpPr>
            <a:spLocks noGrp="1"/>
          </p:cNvSpPr>
          <p:nvPr>
            <p:ph type="sldNum" sz="quarter" idx="10"/>
          </p:nvPr>
        </p:nvSpPr>
        <p:spPr/>
        <p:txBody>
          <a:bodyPr/>
          <a:lstStyle/>
          <a:p>
            <a:fld id="{5BE520B4-D1D4-4D27-BF06-D87820C66A90}" type="slidenum">
              <a:rPr lang="en-GB" smtClean="0"/>
              <a:pPr/>
              <a:t>11</a:t>
            </a:fld>
            <a:endParaRPr lang="en-GB"/>
          </a:p>
        </p:txBody>
      </p:sp>
    </p:spTree>
    <p:extLst>
      <p:ext uri="{BB962C8B-B14F-4D97-AF65-F5344CB8AC3E}">
        <p14:creationId xmlns:p14="http://schemas.microsoft.com/office/powerpoint/2010/main" val="1013349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Talk about numbers </a:t>
            </a:r>
            <a:r>
              <a:rPr lang="en-GB" dirty="0" smtClean="0"/>
              <a:t>in everyday lives</a:t>
            </a:r>
          </a:p>
          <a:p>
            <a:r>
              <a:rPr lang="en-GB" dirty="0" smtClean="0"/>
              <a:t>Spot them when out</a:t>
            </a:r>
          </a:p>
          <a:p>
            <a:r>
              <a:rPr lang="en-GB" dirty="0" smtClean="0"/>
              <a:t>What comes next? What comes</a:t>
            </a:r>
            <a:r>
              <a:rPr lang="en-GB" baseline="0" dirty="0" smtClean="0"/>
              <a:t> before – how do you know? Why?</a:t>
            </a:r>
          </a:p>
          <a:p>
            <a:endParaRPr lang="en-GB" baseline="0" dirty="0" smtClean="0"/>
          </a:p>
          <a:p>
            <a:r>
              <a:rPr lang="en-GB" baseline="0" dirty="0" smtClean="0"/>
              <a:t>Use the </a:t>
            </a:r>
            <a:r>
              <a:rPr lang="en-GB" b="1" baseline="0" dirty="0" err="1" smtClean="0"/>
              <a:t>numicon</a:t>
            </a:r>
            <a:r>
              <a:rPr lang="en-GB" baseline="0" dirty="0" smtClean="0"/>
              <a:t> shapes and ideas from the support materials sheet (SHOW)</a:t>
            </a:r>
          </a:p>
          <a:p>
            <a:r>
              <a:rPr lang="en-GB" baseline="0" dirty="0" smtClean="0"/>
              <a:t>Bake</a:t>
            </a:r>
          </a:p>
          <a:p>
            <a:endParaRPr lang="en-GB" baseline="0" dirty="0" smtClean="0"/>
          </a:p>
          <a:p>
            <a:r>
              <a:rPr lang="en-GB" baseline="0" dirty="0" smtClean="0"/>
              <a:t>Talk about the time (</a:t>
            </a:r>
            <a:r>
              <a:rPr lang="en-GB" baseline="0" dirty="0" err="1" smtClean="0"/>
              <a:t>laters</a:t>
            </a:r>
            <a:r>
              <a:rPr lang="en-GB" baseline="0" dirty="0" smtClean="0"/>
              <a:t>, earlier, today, tomorrow, yesterday) as well as its 7 o’clock so its time for bed.</a:t>
            </a:r>
          </a:p>
          <a:p>
            <a:r>
              <a:rPr lang="en-GB" baseline="0" dirty="0" smtClean="0"/>
              <a:t>Practise counting steps, number of cars</a:t>
            </a:r>
          </a:p>
          <a:p>
            <a:endParaRPr lang="en-GB" baseline="0" dirty="0" smtClean="0"/>
          </a:p>
          <a:p>
            <a:r>
              <a:rPr lang="en-GB" baseline="0" dirty="0" smtClean="0"/>
              <a:t>Continue to use observations on </a:t>
            </a:r>
            <a:r>
              <a:rPr lang="en-GB" b="1" baseline="0" dirty="0" smtClean="0"/>
              <a:t>Tapestry</a:t>
            </a:r>
            <a:r>
              <a:rPr lang="en-GB" baseline="0" dirty="0" smtClean="0"/>
              <a:t> to talk about your child’s learning they have been doing at school . We love to share </a:t>
            </a:r>
          </a:p>
          <a:p>
            <a:endParaRPr lang="en-GB" baseline="0" dirty="0" smtClean="0"/>
          </a:p>
          <a:p>
            <a:r>
              <a:rPr lang="en-GB" baseline="0" dirty="0" smtClean="0">
                <a:solidFill>
                  <a:srgbClr val="FF0000"/>
                </a:solidFill>
              </a:rPr>
              <a:t>After </a:t>
            </a:r>
            <a:r>
              <a:rPr lang="en-GB" baseline="0" dirty="0" err="1" smtClean="0">
                <a:solidFill>
                  <a:srgbClr val="FF0000"/>
                </a:solidFill>
              </a:rPr>
              <a:t>xmas</a:t>
            </a:r>
            <a:r>
              <a:rPr lang="en-GB" baseline="0" dirty="0" smtClean="0">
                <a:solidFill>
                  <a:srgbClr val="FF0000"/>
                </a:solidFill>
              </a:rPr>
              <a:t> we’ll start to send home  </a:t>
            </a:r>
            <a:r>
              <a:rPr lang="en-GB" b="1" baseline="0" dirty="0" err="1" smtClean="0">
                <a:solidFill>
                  <a:srgbClr val="FF0000"/>
                </a:solidFill>
              </a:rPr>
              <a:t>Numberwork</a:t>
            </a:r>
            <a:r>
              <a:rPr lang="en-GB" b="1" baseline="0" dirty="0" smtClean="0">
                <a:solidFill>
                  <a:srgbClr val="FF0000"/>
                </a:solidFill>
              </a:rPr>
              <a:t> books</a:t>
            </a:r>
          </a:p>
          <a:p>
            <a:r>
              <a:rPr lang="en-GB" b="1" baseline="0" dirty="0" smtClean="0">
                <a:solidFill>
                  <a:srgbClr val="FF0000"/>
                </a:solidFill>
              </a:rPr>
              <a:t>Can pick and choose which activity. Try 1 per week.</a:t>
            </a:r>
          </a:p>
          <a:p>
            <a:endParaRPr lang="en-GB" b="1" baseline="0" dirty="0" smtClean="0">
              <a:solidFill>
                <a:srgbClr val="FF0000"/>
              </a:solidFill>
            </a:endParaRPr>
          </a:p>
          <a:p>
            <a:r>
              <a:rPr lang="en-GB" b="1" baseline="0" dirty="0" smtClean="0">
                <a:solidFill>
                  <a:srgbClr val="FF0000"/>
                </a:solidFill>
              </a:rPr>
              <a:t>KEEP IT FUN</a:t>
            </a:r>
            <a:endParaRPr lang="en-GB" b="1" dirty="0">
              <a:solidFill>
                <a:srgbClr val="FF0000"/>
              </a:solidFill>
            </a:endParaRPr>
          </a:p>
        </p:txBody>
      </p:sp>
      <p:sp>
        <p:nvSpPr>
          <p:cNvPr id="4" name="Slide Number Placeholder 3"/>
          <p:cNvSpPr>
            <a:spLocks noGrp="1"/>
          </p:cNvSpPr>
          <p:nvPr>
            <p:ph type="sldNum" sz="quarter" idx="10"/>
          </p:nvPr>
        </p:nvSpPr>
        <p:spPr/>
        <p:txBody>
          <a:bodyPr/>
          <a:lstStyle/>
          <a:p>
            <a:fld id="{5BE520B4-D1D4-4D27-BF06-D87820C66A90}" type="slidenum">
              <a:rPr lang="en-GB" smtClean="0"/>
              <a:pPr/>
              <a:t>12</a:t>
            </a:fld>
            <a:endParaRPr lang="en-GB"/>
          </a:p>
        </p:txBody>
      </p:sp>
    </p:spTree>
    <p:extLst>
      <p:ext uri="{BB962C8B-B14F-4D97-AF65-F5344CB8AC3E}">
        <p14:creationId xmlns:p14="http://schemas.microsoft.com/office/powerpoint/2010/main" val="1013349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solidFill>
                  <a:schemeClr val="tx1"/>
                </a:solidFill>
              </a:rPr>
              <a:t>Ways</a:t>
            </a:r>
            <a:r>
              <a:rPr lang="en-GB" b="1" baseline="0" dirty="0" smtClean="0">
                <a:solidFill>
                  <a:schemeClr val="tx1"/>
                </a:solidFill>
              </a:rPr>
              <a:t> to make ...</a:t>
            </a:r>
          </a:p>
          <a:p>
            <a:endParaRPr lang="en-GB" b="1" baseline="0" dirty="0" smtClean="0">
              <a:solidFill>
                <a:schemeClr val="tx1"/>
              </a:solidFill>
            </a:endParaRPr>
          </a:p>
          <a:p>
            <a:r>
              <a:rPr lang="en-GB" b="1" baseline="0" dirty="0" smtClean="0">
                <a:solidFill>
                  <a:schemeClr val="tx1"/>
                </a:solidFill>
              </a:rPr>
              <a:t>Find 1 more than ... 1 less than...</a:t>
            </a:r>
          </a:p>
          <a:p>
            <a:endParaRPr lang="en-GB" b="1" baseline="0" dirty="0" smtClean="0">
              <a:solidFill>
                <a:schemeClr val="tx1"/>
              </a:solidFill>
            </a:endParaRPr>
          </a:p>
          <a:p>
            <a:r>
              <a:rPr lang="en-GB" b="1" baseline="0" dirty="0" smtClean="0">
                <a:solidFill>
                  <a:schemeClr val="tx1"/>
                </a:solidFill>
              </a:rPr>
              <a:t>Order the pieces from smallest to largest?</a:t>
            </a:r>
          </a:p>
          <a:p>
            <a:endParaRPr lang="en-GB" b="1" baseline="0" dirty="0" smtClean="0">
              <a:solidFill>
                <a:schemeClr val="tx1"/>
              </a:solidFill>
            </a:endParaRPr>
          </a:p>
          <a:p>
            <a:endParaRPr lang="en-GB" b="1" dirty="0">
              <a:solidFill>
                <a:srgbClr val="FF0000"/>
              </a:solidFill>
            </a:endParaRPr>
          </a:p>
        </p:txBody>
      </p:sp>
      <p:sp>
        <p:nvSpPr>
          <p:cNvPr id="4" name="Slide Number Placeholder 3"/>
          <p:cNvSpPr>
            <a:spLocks noGrp="1"/>
          </p:cNvSpPr>
          <p:nvPr>
            <p:ph type="sldNum" sz="quarter" idx="10"/>
          </p:nvPr>
        </p:nvSpPr>
        <p:spPr/>
        <p:txBody>
          <a:bodyPr/>
          <a:lstStyle/>
          <a:p>
            <a:fld id="{5BE520B4-D1D4-4D27-BF06-D87820C66A90}" type="slidenum">
              <a:rPr lang="en-GB" smtClean="0"/>
              <a:pPr/>
              <a:t>13</a:t>
            </a:fld>
            <a:endParaRPr lang="en-GB"/>
          </a:p>
        </p:txBody>
      </p:sp>
    </p:spTree>
    <p:extLst>
      <p:ext uri="{BB962C8B-B14F-4D97-AF65-F5344CB8AC3E}">
        <p14:creationId xmlns:p14="http://schemas.microsoft.com/office/powerpoint/2010/main" val="1013349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solidFill>
                  <a:schemeClr val="tx1"/>
                </a:solidFill>
              </a:rPr>
              <a:t>Thank</a:t>
            </a:r>
            <a:r>
              <a:rPr lang="en-GB" b="1" baseline="0" dirty="0" smtClean="0">
                <a:solidFill>
                  <a:schemeClr val="tx1"/>
                </a:solidFill>
              </a:rPr>
              <a:t> you for coming today.</a:t>
            </a:r>
          </a:p>
          <a:p>
            <a:endParaRPr lang="en-GB" b="1" baseline="0" dirty="0" smtClean="0">
              <a:solidFill>
                <a:schemeClr val="tx1"/>
              </a:solidFill>
            </a:endParaRPr>
          </a:p>
          <a:p>
            <a:r>
              <a:rPr lang="en-GB" b="1" dirty="0" smtClean="0">
                <a:solidFill>
                  <a:schemeClr val="tx1"/>
                </a:solidFill>
              </a:rPr>
              <a:t>Please complete</a:t>
            </a:r>
            <a:r>
              <a:rPr lang="en-GB" b="1" baseline="0" dirty="0" smtClean="0">
                <a:solidFill>
                  <a:schemeClr val="tx1"/>
                </a:solidFill>
              </a:rPr>
              <a:t> an evaluation form.</a:t>
            </a:r>
          </a:p>
          <a:p>
            <a:endParaRPr lang="en-GB" b="1" baseline="0" dirty="0" smtClean="0">
              <a:solidFill>
                <a:schemeClr val="tx1"/>
              </a:solidFill>
            </a:endParaRPr>
          </a:p>
          <a:p>
            <a:endParaRPr lang="en-GB" b="1" dirty="0">
              <a:solidFill>
                <a:srgbClr val="FF0000"/>
              </a:solidFill>
            </a:endParaRPr>
          </a:p>
        </p:txBody>
      </p:sp>
      <p:sp>
        <p:nvSpPr>
          <p:cNvPr id="4" name="Slide Number Placeholder 3"/>
          <p:cNvSpPr>
            <a:spLocks noGrp="1"/>
          </p:cNvSpPr>
          <p:nvPr>
            <p:ph type="sldNum" sz="quarter" idx="10"/>
          </p:nvPr>
        </p:nvSpPr>
        <p:spPr/>
        <p:txBody>
          <a:bodyPr/>
          <a:lstStyle/>
          <a:p>
            <a:fld id="{5BE520B4-D1D4-4D27-BF06-D87820C66A90}" type="slidenum">
              <a:rPr lang="en-GB" smtClean="0"/>
              <a:pPr/>
              <a:t>14</a:t>
            </a:fld>
            <a:endParaRPr lang="en-GB"/>
          </a:p>
        </p:txBody>
      </p:sp>
    </p:spTree>
    <p:extLst>
      <p:ext uri="{BB962C8B-B14F-4D97-AF65-F5344CB8AC3E}">
        <p14:creationId xmlns:p14="http://schemas.microsoft.com/office/powerpoint/2010/main" val="1013349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ELG for maths comprise of 2 strands</a:t>
            </a:r>
          </a:p>
          <a:p>
            <a:pPr marL="228600" indent="-228600">
              <a:buAutoNum type="arabicPeriod"/>
            </a:pPr>
            <a:r>
              <a:rPr lang="en-GB" dirty="0" smtClean="0"/>
              <a:t>Number </a:t>
            </a:r>
          </a:p>
          <a:p>
            <a:pPr marL="685800" lvl="1" indent="-228600">
              <a:buAutoNum type="arabicPeriod"/>
            </a:pPr>
            <a:endParaRPr lang="en-GB" dirty="0" smtClean="0"/>
          </a:p>
          <a:p>
            <a:pPr marL="228600" indent="-228600">
              <a:buAutoNum type="arabicPeriod"/>
            </a:pPr>
            <a:r>
              <a:rPr lang="en-GB" dirty="0" smtClean="0"/>
              <a:t>- Shape, Space and Measure</a:t>
            </a:r>
          </a:p>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5BE520B4-D1D4-4D27-BF06-D87820C66A90}" type="slidenum">
              <a:rPr lang="en-GB" smtClean="0"/>
              <a:pPr/>
              <a:t>15</a:t>
            </a:fld>
            <a:endParaRPr lang="en-GB"/>
          </a:p>
        </p:txBody>
      </p:sp>
    </p:spTree>
    <p:extLst>
      <p:ext uri="{BB962C8B-B14F-4D97-AF65-F5344CB8AC3E}">
        <p14:creationId xmlns:p14="http://schemas.microsoft.com/office/powerpoint/2010/main" val="1013349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EYFS curriculum is split into 2 sections</a:t>
            </a:r>
          </a:p>
          <a:p>
            <a:r>
              <a:rPr lang="en-GB" baseline="0" dirty="0" smtClean="0"/>
              <a:t>Prime areas – </a:t>
            </a:r>
          </a:p>
          <a:p>
            <a:r>
              <a:rPr lang="en-GB" baseline="0" dirty="0" smtClean="0"/>
              <a:t>Specific – although maths is a specific area of learning the ch need skills from the prime areas to be </a:t>
            </a:r>
            <a:r>
              <a:rPr lang="en-GB" baseline="0" dirty="0" err="1" smtClean="0"/>
              <a:t>succesful</a:t>
            </a:r>
            <a:r>
              <a:rPr lang="en-GB" baseline="0" dirty="0" smtClean="0"/>
              <a:t> – to be able to explain what they have drawn or how they have used the materials, to be able to make </a:t>
            </a:r>
            <a:endParaRPr lang="en-GB" dirty="0"/>
          </a:p>
        </p:txBody>
      </p:sp>
      <p:sp>
        <p:nvSpPr>
          <p:cNvPr id="4" name="Slide Number Placeholder 3"/>
          <p:cNvSpPr>
            <a:spLocks noGrp="1"/>
          </p:cNvSpPr>
          <p:nvPr>
            <p:ph type="sldNum" sz="quarter" idx="10"/>
          </p:nvPr>
        </p:nvSpPr>
        <p:spPr/>
        <p:txBody>
          <a:bodyPr/>
          <a:lstStyle/>
          <a:p>
            <a:fld id="{5BE520B4-D1D4-4D27-BF06-D87820C66A90}" type="slidenum">
              <a:rPr lang="en-GB" smtClean="0"/>
              <a:pPr/>
              <a:t>16</a:t>
            </a:fld>
            <a:endParaRPr lang="en-GB"/>
          </a:p>
        </p:txBody>
      </p:sp>
    </p:spTree>
    <p:extLst>
      <p:ext uri="{BB962C8B-B14F-4D97-AF65-F5344CB8AC3E}">
        <p14:creationId xmlns:p14="http://schemas.microsoft.com/office/powerpoint/2010/main" val="1013349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a:t>
            </a:r>
            <a:endParaRPr lang="en-GB" dirty="0"/>
          </a:p>
        </p:txBody>
      </p:sp>
      <p:sp>
        <p:nvSpPr>
          <p:cNvPr id="4" name="Slide Number Placeholder 3"/>
          <p:cNvSpPr>
            <a:spLocks noGrp="1"/>
          </p:cNvSpPr>
          <p:nvPr>
            <p:ph type="sldNum" sz="quarter" idx="10"/>
          </p:nvPr>
        </p:nvSpPr>
        <p:spPr/>
        <p:txBody>
          <a:bodyPr/>
          <a:lstStyle/>
          <a:p>
            <a:fld id="{5BE520B4-D1D4-4D27-BF06-D87820C66A90}" type="slidenum">
              <a:rPr lang="en-GB" smtClean="0"/>
              <a:pPr/>
              <a:t>2</a:t>
            </a:fld>
            <a:endParaRPr lang="en-GB"/>
          </a:p>
        </p:txBody>
      </p:sp>
    </p:spTree>
    <p:extLst>
      <p:ext uri="{BB962C8B-B14F-4D97-AF65-F5344CB8AC3E}">
        <p14:creationId xmlns:p14="http://schemas.microsoft.com/office/powerpoint/2010/main" val="1013349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of you might</a:t>
            </a:r>
            <a:r>
              <a:rPr lang="en-GB" baseline="0" dirty="0" smtClean="0"/>
              <a:t> have come because</a:t>
            </a:r>
          </a:p>
          <a:p>
            <a:r>
              <a:rPr lang="en-GB" baseline="0" dirty="0" smtClean="0"/>
              <a:t>You think maths has changed since you were at school – and you’re right it has in some ways</a:t>
            </a:r>
          </a:p>
          <a:p>
            <a:r>
              <a:rPr lang="en-GB" baseline="0" dirty="0" smtClean="0"/>
              <a:t>Some may have come because you didn’t enjoy maths at school, you feel like you’re not any good at it and you don’t want your child to feel the same way  - I’m so pleased </a:t>
            </a:r>
            <a:r>
              <a:rPr lang="en-GB" baseline="0" dirty="0" err="1" smtClean="0"/>
              <a:t>youre</a:t>
            </a:r>
            <a:r>
              <a:rPr lang="en-GB" baseline="0" dirty="0" smtClean="0"/>
              <a:t> here too.</a:t>
            </a:r>
          </a:p>
          <a:p>
            <a:endParaRPr lang="en-GB" baseline="0" dirty="0" smtClean="0"/>
          </a:p>
          <a:p>
            <a:r>
              <a:rPr lang="en-GB" baseline="0" dirty="0" smtClean="0"/>
              <a:t>We hear parents say to their ch I’m not good at Maths but we don’t hear them say I’m not very good at reading or writing. Telling them this (even) if you’re feeling it on the inside lets them know that its ok not to be good at it – that its something a bit scary that they might not be able to do.</a:t>
            </a:r>
          </a:p>
          <a:p>
            <a:endParaRPr lang="en-GB" baseline="0" dirty="0" smtClean="0"/>
          </a:p>
          <a:p>
            <a:r>
              <a:rPr lang="en-GB" baseline="0" dirty="0" smtClean="0"/>
              <a:t>Maths for </a:t>
            </a:r>
            <a:r>
              <a:rPr lang="en-GB" baseline="0" dirty="0" err="1" smtClean="0"/>
              <a:t>alot</a:t>
            </a:r>
            <a:r>
              <a:rPr lang="en-GB" baseline="0" dirty="0" smtClean="0"/>
              <a:t> of people is a scary idea – that they’ll be put on the spot on the spot to answer something that they may not be able to work out – people describe a brain freeze. </a:t>
            </a:r>
          </a:p>
          <a:p>
            <a:endParaRPr lang="en-GB" baseline="0" dirty="0" smtClean="0"/>
          </a:p>
          <a:p>
            <a:r>
              <a:rPr lang="en-GB" baseline="0" dirty="0" smtClean="0"/>
              <a:t>Let’s have a look at why ch may feel this way:</a:t>
            </a:r>
          </a:p>
          <a:p>
            <a:r>
              <a:rPr lang="en-GB" baseline="0" dirty="0" smtClean="0"/>
              <a:t>VIDEO CLIP  - 2MINS</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“With greater confidence comes deeper understanding and higher levels of achievement”</a:t>
            </a:r>
          </a:p>
          <a:p>
            <a:endParaRPr lang="en-GB" baseline="0" dirty="0" smtClean="0"/>
          </a:p>
        </p:txBody>
      </p:sp>
      <p:sp>
        <p:nvSpPr>
          <p:cNvPr id="4" name="Slide Number Placeholder 3"/>
          <p:cNvSpPr>
            <a:spLocks noGrp="1"/>
          </p:cNvSpPr>
          <p:nvPr>
            <p:ph type="sldNum" sz="quarter" idx="10"/>
          </p:nvPr>
        </p:nvSpPr>
        <p:spPr/>
        <p:txBody>
          <a:bodyPr/>
          <a:lstStyle/>
          <a:p>
            <a:fld id="{5BE520B4-D1D4-4D27-BF06-D87820C66A90}" type="slidenum">
              <a:rPr lang="en-GB" smtClean="0"/>
              <a:pPr/>
              <a:t>3</a:t>
            </a:fld>
            <a:endParaRPr lang="en-GB"/>
          </a:p>
        </p:txBody>
      </p:sp>
    </p:spTree>
    <p:extLst>
      <p:ext uri="{BB962C8B-B14F-4D97-AF65-F5344CB8AC3E}">
        <p14:creationId xmlns:p14="http://schemas.microsoft.com/office/powerpoint/2010/main" val="1013349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makes a good mathematician?</a:t>
            </a:r>
          </a:p>
          <a:p>
            <a:r>
              <a:rPr lang="en-GB" dirty="0" smtClean="0"/>
              <a:t>As teachers we’ve thought about the qualities we’ve found</a:t>
            </a:r>
            <a:r>
              <a:rPr lang="en-GB" baseline="0" dirty="0" smtClean="0"/>
              <a:t> our good mathematician have.</a:t>
            </a:r>
          </a:p>
          <a:p>
            <a:endParaRPr lang="en-GB" baseline="0" dirty="0" smtClean="0"/>
          </a:p>
          <a:p>
            <a:r>
              <a:rPr lang="en-GB" baseline="0" dirty="0" smtClean="0"/>
              <a:t>Good news is these can all be learned</a:t>
            </a:r>
            <a:endParaRPr lang="en-GB" dirty="0" smtClean="0"/>
          </a:p>
          <a:p>
            <a:endParaRPr lang="en-GB" dirty="0"/>
          </a:p>
        </p:txBody>
      </p:sp>
      <p:sp>
        <p:nvSpPr>
          <p:cNvPr id="4" name="Slide Number Placeholder 3"/>
          <p:cNvSpPr>
            <a:spLocks noGrp="1"/>
          </p:cNvSpPr>
          <p:nvPr>
            <p:ph type="sldNum" sz="quarter" idx="10"/>
          </p:nvPr>
        </p:nvSpPr>
        <p:spPr/>
        <p:txBody>
          <a:bodyPr/>
          <a:lstStyle/>
          <a:p>
            <a:fld id="{5BE520B4-D1D4-4D27-BF06-D87820C66A90}" type="slidenum">
              <a:rPr lang="en-GB" smtClean="0"/>
              <a:pPr/>
              <a:t>4</a:t>
            </a:fld>
            <a:endParaRPr lang="en-GB"/>
          </a:p>
        </p:txBody>
      </p:sp>
    </p:spTree>
    <p:extLst>
      <p:ext uri="{BB962C8B-B14F-4D97-AF65-F5344CB8AC3E}">
        <p14:creationId xmlns:p14="http://schemas.microsoft.com/office/powerpoint/2010/main" val="1013349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smtClean="0"/>
              <a:t>- </a:t>
            </a:r>
            <a:r>
              <a:rPr lang="en-GB" b="1" dirty="0" smtClean="0"/>
              <a:t>Shape, Space and Measure </a:t>
            </a:r>
            <a:r>
              <a:rPr lang="en-GB" dirty="0" smtClean="0"/>
              <a:t>includes </a:t>
            </a:r>
          </a:p>
          <a:p>
            <a:pPr marL="228600" indent="-228600">
              <a:buAutoNum type="arabicPeriod"/>
            </a:pPr>
            <a:endParaRPr lang="en-GB" dirty="0" smtClean="0"/>
          </a:p>
          <a:p>
            <a:r>
              <a:rPr lang="en-GB" baseline="0" dirty="0" smtClean="0"/>
              <a:t>Our teaching encompasses 3 strategies to enable all learners to access it:</a:t>
            </a:r>
          </a:p>
          <a:p>
            <a:r>
              <a:rPr lang="en-GB" baseline="0" dirty="0" smtClean="0"/>
              <a:t>visual – to help ch picture what numbers mean, </a:t>
            </a:r>
          </a:p>
          <a:p>
            <a:r>
              <a:rPr lang="en-GB" baseline="0" dirty="0" err="1" smtClean="0"/>
              <a:t>audial</a:t>
            </a:r>
            <a:r>
              <a:rPr lang="en-GB" baseline="0" dirty="0" smtClean="0"/>
              <a:t>– listening and talking about number, discussing why they think an idea my be correct and how they know and </a:t>
            </a:r>
            <a:r>
              <a:rPr lang="en-GB" baseline="0" dirty="0" err="1" smtClean="0"/>
              <a:t>kinesthestic</a:t>
            </a:r>
            <a:r>
              <a:rPr lang="en-GB" baseline="0" dirty="0" smtClean="0"/>
              <a:t> – practically solving </a:t>
            </a:r>
            <a:r>
              <a:rPr lang="en-GB" baseline="0" dirty="0" err="1" smtClean="0"/>
              <a:t>calulations</a:t>
            </a:r>
            <a:r>
              <a:rPr lang="en-GB" baseline="0" dirty="0" smtClean="0"/>
              <a:t> and problems using supporting materials – </a:t>
            </a:r>
            <a:r>
              <a:rPr lang="en-GB" baseline="0" dirty="0" err="1" smtClean="0"/>
              <a:t>numicon</a:t>
            </a:r>
            <a:r>
              <a:rPr lang="en-GB" baseline="0" dirty="0" smtClean="0"/>
              <a:t>, tens and units blocks, counters, coins, tens frames. </a:t>
            </a:r>
            <a:endParaRPr lang="en-GB" dirty="0" smtClean="0"/>
          </a:p>
          <a:p>
            <a:pPr marL="228600" indent="-228600">
              <a:buAutoNum type="arabicPeriod"/>
            </a:pPr>
            <a:endParaRPr lang="en-GB" dirty="0" smtClean="0"/>
          </a:p>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5BE520B4-D1D4-4D27-BF06-D87820C66A90}" type="slidenum">
              <a:rPr lang="en-GB" smtClean="0"/>
              <a:pPr/>
              <a:t>5</a:t>
            </a:fld>
            <a:endParaRPr lang="en-GB"/>
          </a:p>
        </p:txBody>
      </p:sp>
    </p:spTree>
    <p:extLst>
      <p:ext uri="{BB962C8B-B14F-4D97-AF65-F5344CB8AC3E}">
        <p14:creationId xmlns:p14="http://schemas.microsoft.com/office/powerpoint/2010/main" val="1013349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b="1" dirty="0" smtClean="0">
                <a:solidFill>
                  <a:schemeClr val="tx2">
                    <a:lumMod val="75000"/>
                  </a:schemeClr>
                </a:solidFill>
                <a:latin typeface="Century Gothic" pitchFamily="34" charset="0"/>
              </a:rPr>
              <a:t>Our daily maths lessons include</a:t>
            </a:r>
          </a:p>
          <a:p>
            <a:pPr marL="0" indent="0"/>
            <a:r>
              <a:rPr lang="en-GB" b="1" dirty="0" smtClean="0">
                <a:solidFill>
                  <a:schemeClr val="tx2">
                    <a:lumMod val="75000"/>
                  </a:schemeClr>
                </a:solidFill>
                <a:latin typeface="Century Gothic" pitchFamily="34" charset="0"/>
              </a:rPr>
              <a:t>1.Mental maths activities </a:t>
            </a:r>
            <a:r>
              <a:rPr lang="en-GB" b="0" dirty="0" smtClean="0">
                <a:solidFill>
                  <a:schemeClr val="tx2">
                    <a:lumMod val="75000"/>
                  </a:schemeClr>
                </a:solidFill>
                <a:latin typeface="Century Gothic" pitchFamily="34" charset="0"/>
              </a:rPr>
              <a:t>– practising </a:t>
            </a:r>
            <a:r>
              <a:rPr lang="en-GB" b="0" dirty="0" err="1" smtClean="0">
                <a:solidFill>
                  <a:schemeClr val="tx2">
                    <a:lumMod val="75000"/>
                  </a:schemeClr>
                </a:solidFill>
                <a:latin typeface="Century Gothic" pitchFamily="34" charset="0"/>
              </a:rPr>
              <a:t>countig</a:t>
            </a:r>
            <a:r>
              <a:rPr lang="en-GB" b="0" dirty="0" smtClean="0">
                <a:solidFill>
                  <a:schemeClr val="tx2">
                    <a:lumMod val="75000"/>
                  </a:schemeClr>
                </a:solidFill>
                <a:latin typeface="Century Gothic" pitchFamily="34" charset="0"/>
              </a:rPr>
              <a:t> and rehearsing</a:t>
            </a:r>
            <a:r>
              <a:rPr lang="en-GB" b="0" baseline="0" dirty="0" smtClean="0">
                <a:solidFill>
                  <a:schemeClr val="tx2">
                    <a:lumMod val="75000"/>
                  </a:schemeClr>
                </a:solidFill>
                <a:latin typeface="Century Gothic" pitchFamily="34" charset="0"/>
              </a:rPr>
              <a:t> simple calculation </a:t>
            </a:r>
            <a:r>
              <a:rPr lang="en-GB" b="0" baseline="0" dirty="0" err="1" smtClean="0">
                <a:solidFill>
                  <a:schemeClr val="tx2">
                    <a:lumMod val="75000"/>
                  </a:schemeClr>
                </a:solidFill>
                <a:latin typeface="Century Gothic" pitchFamily="34" charset="0"/>
              </a:rPr>
              <a:t>startegies</a:t>
            </a:r>
            <a:endParaRPr lang="en-GB" b="0" baseline="0" dirty="0" smtClean="0">
              <a:solidFill>
                <a:schemeClr val="tx2">
                  <a:lumMod val="75000"/>
                </a:schemeClr>
              </a:solidFill>
              <a:latin typeface="Century Gothic" pitchFamily="34" charset="0"/>
            </a:endParaRPr>
          </a:p>
          <a:p>
            <a:pPr marL="0" indent="0"/>
            <a:r>
              <a:rPr lang="en-GB" b="1" dirty="0" smtClean="0">
                <a:solidFill>
                  <a:schemeClr val="tx2">
                    <a:lumMod val="75000"/>
                  </a:schemeClr>
                </a:solidFill>
                <a:latin typeface="Century Gothic" pitchFamily="34" charset="0"/>
              </a:rPr>
              <a:t>2.Whole class teaching</a:t>
            </a:r>
          </a:p>
          <a:p>
            <a:pPr marL="0" indent="0"/>
            <a:r>
              <a:rPr lang="en-GB" dirty="0" smtClean="0">
                <a:solidFill>
                  <a:schemeClr val="tx2">
                    <a:lumMod val="75000"/>
                  </a:schemeClr>
                </a:solidFill>
                <a:latin typeface="Century Gothic" pitchFamily="34" charset="0"/>
              </a:rPr>
              <a:t> </a:t>
            </a:r>
            <a:r>
              <a:rPr lang="en-GB" sz="1200" kern="1200" dirty="0" smtClean="0">
                <a:solidFill>
                  <a:schemeClr val="tx2">
                    <a:lumMod val="75000"/>
                  </a:schemeClr>
                </a:solidFill>
                <a:latin typeface="Century Gothic" pitchFamily="34" charset="0"/>
                <a:ea typeface="+mn-ea"/>
                <a:cs typeface="+mn-cs"/>
              </a:rPr>
              <a:t>Teachers plan together to	introduce and teach key concepts consistently across the yr </a:t>
            </a:r>
            <a:r>
              <a:rPr lang="en-GB" sz="1200" kern="1200" dirty="0" err="1" smtClean="0">
                <a:solidFill>
                  <a:schemeClr val="tx2">
                    <a:lumMod val="75000"/>
                  </a:schemeClr>
                </a:solidFill>
                <a:latin typeface="Century Gothic" pitchFamily="34" charset="0"/>
                <a:ea typeface="+mn-ea"/>
                <a:cs typeface="+mn-cs"/>
              </a:rPr>
              <a:t>grp</a:t>
            </a:r>
            <a:endParaRPr lang="en-GB" sz="1200" kern="1200" dirty="0" smtClean="0">
              <a:solidFill>
                <a:schemeClr val="tx2">
                  <a:lumMod val="75000"/>
                </a:schemeClr>
              </a:solidFill>
              <a:latin typeface="Century Gothic" pitchFamily="34" charset="0"/>
              <a:ea typeface="+mn-ea"/>
              <a:cs typeface="+mn-cs"/>
            </a:endParaRPr>
          </a:p>
          <a:p>
            <a:pPr marL="0" indent="0"/>
            <a:r>
              <a:rPr lang="en-GB" sz="1200" kern="1200" dirty="0" smtClean="0">
                <a:solidFill>
                  <a:schemeClr val="tx2">
                    <a:lumMod val="75000"/>
                  </a:schemeClr>
                </a:solidFill>
                <a:latin typeface="Century Gothic" pitchFamily="34" charset="0"/>
                <a:ea typeface="+mn-ea"/>
                <a:cs typeface="+mn-cs"/>
              </a:rPr>
              <a:t> •  Children</a:t>
            </a:r>
            <a:r>
              <a:rPr lang="en-GB" dirty="0" smtClean="0">
                <a:solidFill>
                  <a:schemeClr val="tx2">
                    <a:lumMod val="75000"/>
                  </a:schemeClr>
                </a:solidFill>
                <a:latin typeface="Century Gothic" pitchFamily="34" charset="0"/>
              </a:rPr>
              <a:t> work together to  develop not only their </a:t>
            </a:r>
            <a:r>
              <a:rPr lang="en-GB" dirty="0" err="1" smtClean="0">
                <a:solidFill>
                  <a:schemeClr val="tx2">
                    <a:lumMod val="75000"/>
                  </a:schemeClr>
                </a:solidFill>
                <a:latin typeface="Century Gothic" pitchFamily="34" charset="0"/>
              </a:rPr>
              <a:t>mathema+cs</a:t>
            </a:r>
            <a:r>
              <a:rPr lang="en-GB" dirty="0" smtClean="0">
                <a:solidFill>
                  <a:schemeClr val="tx2">
                    <a:lumMod val="75000"/>
                  </a:schemeClr>
                </a:solidFill>
                <a:latin typeface="Century Gothic" pitchFamily="34" charset="0"/>
              </a:rPr>
              <a:t>  </a:t>
            </a:r>
            <a:r>
              <a:rPr lang="en-GB" dirty="0" err="1" smtClean="0">
                <a:solidFill>
                  <a:schemeClr val="tx2">
                    <a:lumMod val="75000"/>
                  </a:schemeClr>
                </a:solidFill>
                <a:latin typeface="Century Gothic" pitchFamily="34" charset="0"/>
              </a:rPr>
              <a:t>abili+es</a:t>
            </a:r>
            <a:r>
              <a:rPr lang="en-GB" dirty="0" smtClean="0">
                <a:solidFill>
                  <a:schemeClr val="tx2">
                    <a:lumMod val="75000"/>
                  </a:schemeClr>
                </a:solidFill>
                <a:latin typeface="Century Gothic" pitchFamily="34" charset="0"/>
              </a:rPr>
              <a:t>,  but  general  listening</a:t>
            </a:r>
            <a:r>
              <a:rPr lang="en-GB" baseline="0" dirty="0" smtClean="0">
                <a:solidFill>
                  <a:schemeClr val="tx2">
                    <a:lumMod val="75000"/>
                  </a:schemeClr>
                </a:solidFill>
                <a:latin typeface="Century Gothic" pitchFamily="34" charset="0"/>
              </a:rPr>
              <a:t> and attention skills</a:t>
            </a:r>
            <a:endParaRPr lang="en-GB" dirty="0" smtClean="0">
              <a:solidFill>
                <a:schemeClr val="tx2">
                  <a:lumMod val="75000"/>
                </a:schemeClr>
              </a:solidFill>
              <a:latin typeface="Century Gothic" pitchFamily="34" charset="0"/>
            </a:endParaRPr>
          </a:p>
          <a:p>
            <a:pPr marL="0" indent="0"/>
            <a:r>
              <a:rPr lang="en-GB" dirty="0" smtClean="0">
                <a:solidFill>
                  <a:schemeClr val="tx2">
                    <a:lumMod val="75000"/>
                  </a:schemeClr>
                </a:solidFill>
                <a:latin typeface="Century Gothic" pitchFamily="34" charset="0"/>
              </a:rPr>
              <a:t> •  Allows teachers to</a:t>
            </a:r>
            <a:r>
              <a:rPr lang="en-GB" baseline="0" dirty="0" smtClean="0">
                <a:solidFill>
                  <a:schemeClr val="tx2">
                    <a:lumMod val="75000"/>
                  </a:schemeClr>
                </a:solidFill>
                <a:latin typeface="Century Gothic" pitchFamily="34" charset="0"/>
              </a:rPr>
              <a:t> teach and model skills, concepts </a:t>
            </a:r>
            <a:r>
              <a:rPr lang="en-GB" dirty="0" smtClean="0">
                <a:solidFill>
                  <a:schemeClr val="tx2">
                    <a:lumMod val="75000"/>
                  </a:schemeClr>
                </a:solidFill>
                <a:latin typeface="Century Gothic" pitchFamily="34" charset="0"/>
              </a:rPr>
              <a:t> and</a:t>
            </a:r>
            <a:r>
              <a:rPr lang="en-GB" baseline="0" dirty="0" smtClean="0">
                <a:solidFill>
                  <a:schemeClr val="tx2">
                    <a:lumMod val="75000"/>
                  </a:schemeClr>
                </a:solidFill>
                <a:latin typeface="Century Gothic" pitchFamily="34" charset="0"/>
              </a:rPr>
              <a:t> language and to assess where more support may be needed</a:t>
            </a:r>
          </a:p>
          <a:p>
            <a:pPr marL="0" indent="0"/>
            <a:endParaRPr lang="en-GB" baseline="0" dirty="0" smtClean="0">
              <a:solidFill>
                <a:schemeClr val="tx2">
                  <a:lumMod val="75000"/>
                </a:schemeClr>
              </a:solidFill>
              <a:latin typeface="Century Gothic" pitchFamily="34" charset="0"/>
            </a:endParaRPr>
          </a:p>
          <a:p>
            <a:pPr marL="0" indent="0"/>
            <a:r>
              <a:rPr lang="en-GB" baseline="0" dirty="0" smtClean="0">
                <a:solidFill>
                  <a:schemeClr val="tx2">
                    <a:lumMod val="75000"/>
                  </a:schemeClr>
                </a:solidFill>
                <a:latin typeface="Century Gothic" pitchFamily="34" charset="0"/>
              </a:rPr>
              <a:t>We continue this during small focus group activities with T and </a:t>
            </a:r>
            <a:r>
              <a:rPr lang="en-GB" baseline="0" dirty="0" err="1" smtClean="0">
                <a:solidFill>
                  <a:schemeClr val="tx2">
                    <a:lumMod val="75000"/>
                  </a:schemeClr>
                </a:solidFill>
                <a:latin typeface="Century Gothic" pitchFamily="34" charset="0"/>
              </a:rPr>
              <a:t>Tas</a:t>
            </a:r>
            <a:r>
              <a:rPr lang="en-GB" baseline="0" dirty="0" smtClean="0">
                <a:solidFill>
                  <a:schemeClr val="tx2">
                    <a:lumMod val="75000"/>
                  </a:schemeClr>
                </a:solidFill>
                <a:latin typeface="Century Gothic" pitchFamily="34" charset="0"/>
              </a:rPr>
              <a:t> as </a:t>
            </a:r>
            <a:r>
              <a:rPr lang="en-GB" b="1" dirty="0" smtClean="0">
                <a:solidFill>
                  <a:schemeClr val="tx2">
                    <a:lumMod val="75000"/>
                  </a:schemeClr>
                </a:solidFill>
                <a:latin typeface="Century Gothic" pitchFamily="34" charset="0"/>
              </a:rPr>
              <a:t>Adult-led Play</a:t>
            </a:r>
            <a:r>
              <a:rPr lang="en-GB" dirty="0" smtClean="0">
                <a:solidFill>
                  <a:schemeClr val="tx2">
                    <a:lumMod val="75000"/>
                  </a:schemeClr>
                </a:solidFill>
                <a:latin typeface="Century Gothic" pitchFamily="34" charset="0"/>
              </a:rPr>
              <a:t>	</a:t>
            </a:r>
          </a:p>
          <a:p>
            <a:pPr marL="0" indent="0"/>
            <a:r>
              <a:rPr lang="en-GB" dirty="0" smtClean="0">
                <a:solidFill>
                  <a:schemeClr val="tx2">
                    <a:lumMod val="75000"/>
                  </a:schemeClr>
                </a:solidFill>
                <a:latin typeface="Century Gothic" pitchFamily="34" charset="0"/>
              </a:rPr>
              <a:t>•  Allows adults to model mathematical skills and introduce concepts	</a:t>
            </a:r>
          </a:p>
          <a:p>
            <a:pPr marL="0" indent="0"/>
            <a:r>
              <a:rPr lang="en-GB" dirty="0" smtClean="0">
                <a:solidFill>
                  <a:schemeClr val="tx2">
                    <a:lumMod val="75000"/>
                  </a:schemeClr>
                </a:solidFill>
                <a:latin typeface="Century Gothic" pitchFamily="34" charset="0"/>
              </a:rPr>
              <a:t>•  Adults can focus on </a:t>
            </a:r>
            <a:r>
              <a:rPr lang="en-GB" dirty="0" err="1" smtClean="0">
                <a:solidFill>
                  <a:schemeClr val="tx2">
                    <a:lumMod val="75000"/>
                  </a:schemeClr>
                </a:solidFill>
                <a:latin typeface="Century Gothic" pitchFamily="34" charset="0"/>
              </a:rPr>
              <a:t>speciﬁc</a:t>
            </a:r>
            <a:r>
              <a:rPr lang="en-GB" dirty="0" smtClean="0">
                <a:solidFill>
                  <a:schemeClr val="tx2">
                    <a:lumMod val="75000"/>
                  </a:schemeClr>
                </a:solidFill>
                <a:latin typeface="Century Gothic" pitchFamily="34" charset="0"/>
              </a:rPr>
              <a:t> aspects of learning and address misconceptions	</a:t>
            </a:r>
          </a:p>
          <a:p>
            <a:pPr marL="0" indent="0"/>
            <a:r>
              <a:rPr lang="en-GB" dirty="0" smtClean="0">
                <a:solidFill>
                  <a:schemeClr val="tx2">
                    <a:lumMod val="75000"/>
                  </a:schemeClr>
                </a:solidFill>
                <a:latin typeface="Century Gothic" pitchFamily="34" charset="0"/>
              </a:rPr>
              <a:t>•  Adults can demonstrate and encourage the use of mathematical language </a:t>
            </a:r>
          </a:p>
          <a:p>
            <a:pPr marL="0" indent="0">
              <a:buFont typeface="Arial" pitchFamily="34" charset="0"/>
              <a:buChar char="•"/>
            </a:pPr>
            <a:endParaRPr lang="en-GB" dirty="0" smtClean="0">
              <a:solidFill>
                <a:schemeClr val="tx2">
                  <a:lumMod val="75000"/>
                </a:schemeClr>
              </a:solidFill>
              <a:latin typeface="Century Gothic" pitchFamily="34" charset="0"/>
            </a:endParaRPr>
          </a:p>
          <a:p>
            <a:pPr marL="0" indent="0"/>
            <a:r>
              <a:rPr lang="en-GB" dirty="0" smtClean="0">
                <a:solidFill>
                  <a:schemeClr val="tx2">
                    <a:lumMod val="75000"/>
                  </a:schemeClr>
                </a:solidFill>
                <a:latin typeface="Century Gothic" pitchFamily="34" charset="0"/>
              </a:rPr>
              <a:t> </a:t>
            </a:r>
          </a:p>
          <a:p>
            <a:pPr marL="0" indent="0"/>
            <a:r>
              <a:rPr lang="en-GB" b="1" dirty="0" smtClean="0">
                <a:solidFill>
                  <a:schemeClr val="tx2">
                    <a:lumMod val="75000"/>
                  </a:schemeClr>
                </a:solidFill>
                <a:latin typeface="Century Gothic" pitchFamily="34" charset="0"/>
              </a:rPr>
              <a:t>To</a:t>
            </a:r>
            <a:r>
              <a:rPr lang="en-GB" b="1" baseline="0" dirty="0" smtClean="0">
                <a:solidFill>
                  <a:schemeClr val="tx2">
                    <a:lumMod val="75000"/>
                  </a:schemeClr>
                </a:solidFill>
                <a:latin typeface="Century Gothic" pitchFamily="34" charset="0"/>
              </a:rPr>
              <a:t> support ch understanding and to help them make connections we use books and ideas </a:t>
            </a:r>
            <a:r>
              <a:rPr lang="en-GB" b="1" baseline="0" dirty="0" err="1" smtClean="0">
                <a:solidFill>
                  <a:schemeClr val="tx2">
                    <a:lumMod val="75000"/>
                  </a:schemeClr>
                </a:solidFill>
                <a:latin typeface="Century Gothic" pitchFamily="34" charset="0"/>
              </a:rPr>
              <a:t>reating</a:t>
            </a:r>
            <a:r>
              <a:rPr lang="en-GB" b="1" baseline="0" dirty="0" smtClean="0">
                <a:solidFill>
                  <a:schemeClr val="tx2">
                    <a:lumMod val="75000"/>
                  </a:schemeClr>
                </a:solidFill>
                <a:latin typeface="Century Gothic" pitchFamily="34" charset="0"/>
              </a:rPr>
              <a:t> to our theme.</a:t>
            </a:r>
          </a:p>
          <a:p>
            <a:pPr marL="0" indent="0"/>
            <a:endParaRPr lang="en-GB" b="1" baseline="0" dirty="0" smtClean="0">
              <a:solidFill>
                <a:schemeClr val="tx2">
                  <a:lumMod val="75000"/>
                </a:schemeClr>
              </a:solidFill>
              <a:latin typeface="Century Gothic" pitchFamily="34" charset="0"/>
            </a:endParaRPr>
          </a:p>
          <a:p>
            <a:pPr marL="0" indent="0"/>
            <a:r>
              <a:rPr lang="en-GB" b="1" baseline="0" dirty="0" smtClean="0">
                <a:solidFill>
                  <a:schemeClr val="tx2">
                    <a:lumMod val="75000"/>
                  </a:schemeClr>
                </a:solidFill>
                <a:latin typeface="Century Gothic" pitchFamily="34" charset="0"/>
              </a:rPr>
              <a:t>During COOL time (child-initiated learning)</a:t>
            </a:r>
          </a:p>
          <a:p>
            <a:pPr marL="0" indent="0"/>
            <a:endParaRPr lang="en-GB" dirty="0" smtClean="0">
              <a:solidFill>
                <a:schemeClr val="tx2">
                  <a:lumMod val="75000"/>
                </a:schemeClr>
              </a:solidFill>
              <a:latin typeface="Century Gothic" pitchFamily="34" charset="0"/>
            </a:endParaRPr>
          </a:p>
          <a:p>
            <a:pPr marL="0" indent="0"/>
            <a:r>
              <a:rPr lang="en-GB" b="1" dirty="0" smtClean="0">
                <a:solidFill>
                  <a:schemeClr val="tx2">
                    <a:lumMod val="75000"/>
                  </a:schemeClr>
                </a:solidFill>
                <a:latin typeface="Century Gothic" pitchFamily="34" charset="0"/>
              </a:rPr>
              <a:t>child-initiated learning	(COOL time)</a:t>
            </a:r>
          </a:p>
          <a:p>
            <a:pPr marL="0" indent="0"/>
            <a:r>
              <a:rPr lang="en-GB" b="0" dirty="0" smtClean="0">
                <a:solidFill>
                  <a:schemeClr val="tx2">
                    <a:lumMod val="75000"/>
                  </a:schemeClr>
                </a:solidFill>
                <a:latin typeface="Century Gothic" pitchFamily="34" charset="0"/>
              </a:rPr>
              <a:t>Children choose their own mathematical learning	</a:t>
            </a:r>
          </a:p>
          <a:p>
            <a:pPr marL="0" indent="0"/>
            <a:r>
              <a:rPr lang="en-GB" b="0" dirty="0" smtClean="0">
                <a:solidFill>
                  <a:schemeClr val="tx2">
                    <a:lumMod val="75000"/>
                  </a:schemeClr>
                </a:solidFill>
                <a:latin typeface="Century Gothic" pitchFamily="34" charset="0"/>
              </a:rPr>
              <a:t>•  Allows children to explore different approaches and reach conclusions themselves 	</a:t>
            </a:r>
          </a:p>
          <a:p>
            <a:pPr marL="0" indent="0"/>
            <a:r>
              <a:rPr lang="en-GB" b="0" dirty="0" smtClean="0">
                <a:solidFill>
                  <a:schemeClr val="tx2">
                    <a:lumMod val="75000"/>
                  </a:schemeClr>
                </a:solidFill>
                <a:latin typeface="Century Gothic" pitchFamily="34" charset="0"/>
              </a:rPr>
              <a:t>•  It allows them to practice skills and language in a safe and personal way	</a:t>
            </a:r>
          </a:p>
          <a:p>
            <a:pPr marL="0" indent="0"/>
            <a:r>
              <a:rPr lang="en-GB" b="0" dirty="0" smtClean="0">
                <a:solidFill>
                  <a:schemeClr val="tx2">
                    <a:lumMod val="75000"/>
                  </a:schemeClr>
                </a:solidFill>
                <a:latin typeface="Century Gothic" pitchFamily="34" charset="0"/>
              </a:rPr>
              <a:t>•  Encourages critical thinking, problem solving and perseverance </a:t>
            </a:r>
          </a:p>
          <a:p>
            <a:endParaRPr lang="en-GB" dirty="0"/>
          </a:p>
        </p:txBody>
      </p:sp>
      <p:sp>
        <p:nvSpPr>
          <p:cNvPr id="4" name="Slide Number Placeholder 3"/>
          <p:cNvSpPr>
            <a:spLocks noGrp="1"/>
          </p:cNvSpPr>
          <p:nvPr>
            <p:ph type="sldNum" sz="quarter" idx="10"/>
          </p:nvPr>
        </p:nvSpPr>
        <p:spPr/>
        <p:txBody>
          <a:bodyPr/>
          <a:lstStyle/>
          <a:p>
            <a:fld id="{5BE520B4-D1D4-4D27-BF06-D87820C66A90}" type="slidenum">
              <a:rPr lang="en-GB" smtClean="0"/>
              <a:pPr/>
              <a:t>7</a:t>
            </a:fld>
            <a:endParaRPr lang="en-GB"/>
          </a:p>
        </p:txBody>
      </p:sp>
    </p:spTree>
    <p:extLst>
      <p:ext uri="{BB962C8B-B14F-4D97-AF65-F5344CB8AC3E}">
        <p14:creationId xmlns:p14="http://schemas.microsoft.com/office/powerpoint/2010/main" val="1013349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E520B4-D1D4-4D27-BF06-D87820C66A90}" type="slidenum">
              <a:rPr lang="en-GB" smtClean="0"/>
              <a:pPr/>
              <a:t>8</a:t>
            </a:fld>
            <a:endParaRPr lang="en-GB"/>
          </a:p>
        </p:txBody>
      </p:sp>
    </p:spTree>
    <p:extLst>
      <p:ext uri="{BB962C8B-B14F-4D97-AF65-F5344CB8AC3E}">
        <p14:creationId xmlns:p14="http://schemas.microsoft.com/office/powerpoint/2010/main" val="1013349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Numicon</a:t>
            </a:r>
            <a:r>
              <a:rPr lang="en-GB" dirty="0" smtClean="0"/>
              <a:t> uses a sequence of shapes, </a:t>
            </a:r>
          </a:p>
          <a:p>
            <a:r>
              <a:rPr lang="en-GB" dirty="0" smtClean="0"/>
              <a:t>Providing images for numbers</a:t>
            </a:r>
          </a:p>
          <a:p>
            <a:r>
              <a:rPr lang="en-GB" dirty="0" smtClean="0"/>
              <a:t>Helping ch build their understanding</a:t>
            </a:r>
          </a:p>
          <a:p>
            <a:r>
              <a:rPr lang="en-GB" dirty="0" smtClean="0"/>
              <a:t>This pattern and relationship between number helps ch build their understanding of what</a:t>
            </a:r>
            <a:r>
              <a:rPr lang="en-GB" baseline="0" dirty="0" smtClean="0"/>
              <a:t> numbers mean.</a:t>
            </a:r>
          </a:p>
          <a:p>
            <a:r>
              <a:rPr lang="en-GB" baseline="0" dirty="0" smtClean="0"/>
              <a:t>Ch like working with </a:t>
            </a:r>
            <a:r>
              <a:rPr lang="en-GB" baseline="0" dirty="0" err="1" smtClean="0"/>
              <a:t>numicon</a:t>
            </a:r>
            <a:r>
              <a:rPr lang="en-GB" baseline="0" dirty="0" smtClean="0"/>
              <a:t> because it helps them</a:t>
            </a:r>
          </a:p>
          <a:p>
            <a:r>
              <a:rPr lang="en-GB" baseline="0" dirty="0" smtClean="0"/>
              <a:t>This helps them see how numbers work : it takes the abstract idea of a number and makes it real.</a:t>
            </a:r>
          </a:p>
          <a:p>
            <a:r>
              <a:rPr lang="en-GB" baseline="0" dirty="0" smtClean="0"/>
              <a:t>It plays to their strong sense of pattern</a:t>
            </a:r>
          </a:p>
          <a:p>
            <a:r>
              <a:rPr lang="en-GB" baseline="0" dirty="0" smtClean="0"/>
              <a:t>Helps ch see how numbers work</a:t>
            </a:r>
          </a:p>
        </p:txBody>
      </p:sp>
      <p:sp>
        <p:nvSpPr>
          <p:cNvPr id="4" name="Slide Number Placeholder 3"/>
          <p:cNvSpPr>
            <a:spLocks noGrp="1"/>
          </p:cNvSpPr>
          <p:nvPr>
            <p:ph type="sldNum" sz="quarter" idx="10"/>
          </p:nvPr>
        </p:nvSpPr>
        <p:spPr/>
        <p:txBody>
          <a:bodyPr/>
          <a:lstStyle/>
          <a:p>
            <a:fld id="{5BE520B4-D1D4-4D27-BF06-D87820C66A90}" type="slidenum">
              <a:rPr lang="en-GB" smtClean="0"/>
              <a:pPr/>
              <a:t>9</a:t>
            </a:fld>
            <a:endParaRPr lang="en-GB"/>
          </a:p>
        </p:txBody>
      </p:sp>
    </p:spTree>
    <p:extLst>
      <p:ext uri="{BB962C8B-B14F-4D97-AF65-F5344CB8AC3E}">
        <p14:creationId xmlns:p14="http://schemas.microsoft.com/office/powerpoint/2010/main" val="1013349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Tens frames</a:t>
            </a:r>
          </a:p>
          <a:p>
            <a:r>
              <a:rPr lang="en-GB" baseline="0" dirty="0" smtClean="0"/>
              <a:t>Introducing these at the moment. Evidence shows that using </a:t>
            </a:r>
            <a:r>
              <a:rPr lang="en-GB" baseline="0" dirty="0" err="1" smtClean="0"/>
              <a:t>thses</a:t>
            </a:r>
            <a:r>
              <a:rPr lang="en-GB" baseline="0" dirty="0" smtClean="0"/>
              <a:t> help ch to build a mental picture of what a number looks like and can help with simple calculations.</a:t>
            </a:r>
          </a:p>
          <a:p>
            <a:r>
              <a:rPr lang="en-GB" baseline="0" dirty="0" smtClean="0"/>
              <a:t>We start by getting ch to count number of spaces on top, the bottom row, then </a:t>
            </a:r>
            <a:r>
              <a:rPr lang="en-GB" baseline="0" dirty="0" err="1" smtClean="0"/>
              <a:t>totoal</a:t>
            </a:r>
            <a:r>
              <a:rPr lang="en-GB" baseline="0" dirty="0" smtClean="0"/>
              <a:t> number of spaces  = 10.</a:t>
            </a:r>
          </a:p>
          <a:p>
            <a:endParaRPr lang="en-GB" baseline="0" dirty="0" smtClean="0"/>
          </a:p>
          <a:p>
            <a:r>
              <a:rPr lang="en-GB" baseline="0" dirty="0" smtClean="0"/>
              <a:t>Red rectangle - Then they match the frame shown to them using counters and  a frame converting what they’ve seen to doing it (usually with  partner)– the counting how many are full? how many are </a:t>
            </a:r>
            <a:r>
              <a:rPr lang="en-GB" baseline="0" dirty="0" err="1" smtClean="0"/>
              <a:t>empty?In</a:t>
            </a:r>
            <a:r>
              <a:rPr lang="en-GB" baseline="0" dirty="0" smtClean="0"/>
              <a:t> this example there are 4 counters. Ch quickly start to know this because there is 1 space left on the top line and nothing below. </a:t>
            </a:r>
          </a:p>
          <a:p>
            <a:r>
              <a:rPr lang="en-GB" baseline="0" dirty="0" smtClean="0"/>
              <a:t>They then find that 5 spaces (all of the bottom line + 1 of the top line ) = 6 left over.</a:t>
            </a:r>
          </a:p>
          <a:p>
            <a:r>
              <a:rPr lang="en-GB" baseline="0" dirty="0" smtClean="0"/>
              <a:t>4 + 6 = 10</a:t>
            </a:r>
          </a:p>
          <a:p>
            <a:endParaRPr lang="en-GB" baseline="0" dirty="0" smtClean="0"/>
          </a:p>
          <a:p>
            <a:r>
              <a:rPr lang="en-GB" baseline="0" dirty="0" smtClean="0"/>
              <a:t>The example in the yellow box is a game we play building ch number recognition skills. Id quickly show my tens frame with a few counters, then hide my frame. The ch have to remember the amount of counters I’ve used and place their counters correctly to match mine.</a:t>
            </a:r>
          </a:p>
          <a:p>
            <a:r>
              <a:rPr lang="en-GB" baseline="0" dirty="0" smtClean="0"/>
              <a:t>With practise this builds the ch knowledge of what ‘3’ looks like </a:t>
            </a:r>
            <a:r>
              <a:rPr lang="en-GB" baseline="0" dirty="0" err="1" smtClean="0"/>
              <a:t>sowhen</a:t>
            </a:r>
            <a:r>
              <a:rPr lang="en-GB" baseline="0" dirty="0" smtClean="0"/>
              <a:t> they are counting </a:t>
            </a:r>
            <a:r>
              <a:rPr lang="en-GB" baseline="0" dirty="0" err="1" smtClean="0"/>
              <a:t>practcially</a:t>
            </a:r>
            <a:r>
              <a:rPr lang="en-GB" baseline="0" dirty="0" smtClean="0"/>
              <a:t> they </a:t>
            </a:r>
            <a:r>
              <a:rPr lang="en-GB" baseline="0" dirty="0" err="1" smtClean="0"/>
              <a:t>do’t</a:t>
            </a:r>
            <a:r>
              <a:rPr lang="en-GB" baseline="0" dirty="0" smtClean="0"/>
              <a:t> have to begin at 1 </a:t>
            </a:r>
            <a:r>
              <a:rPr lang="en-GB" baseline="0" dirty="0" err="1" smtClean="0"/>
              <a:t>everytime</a:t>
            </a:r>
            <a:r>
              <a:rPr lang="en-GB" baseline="0" dirty="0" smtClean="0"/>
              <a:t> – part of </a:t>
            </a:r>
            <a:r>
              <a:rPr lang="en-GB" baseline="0" dirty="0" err="1" smtClean="0"/>
              <a:t>getti</a:t>
            </a:r>
            <a:r>
              <a:rPr lang="en-GB" baseline="0" dirty="0" smtClean="0"/>
              <a:t> </a:t>
            </a:r>
            <a:r>
              <a:rPr lang="en-GB" baseline="0" dirty="0" err="1" smtClean="0"/>
              <a:t>ng</a:t>
            </a:r>
            <a:r>
              <a:rPr lang="en-GB" baseline="0" dirty="0" smtClean="0"/>
              <a:t> the Year 1 ready.</a:t>
            </a:r>
          </a:p>
        </p:txBody>
      </p:sp>
      <p:sp>
        <p:nvSpPr>
          <p:cNvPr id="4" name="Slide Number Placeholder 3"/>
          <p:cNvSpPr>
            <a:spLocks noGrp="1"/>
          </p:cNvSpPr>
          <p:nvPr>
            <p:ph type="sldNum" sz="quarter" idx="10"/>
          </p:nvPr>
        </p:nvSpPr>
        <p:spPr/>
        <p:txBody>
          <a:bodyPr/>
          <a:lstStyle/>
          <a:p>
            <a:fld id="{5BE520B4-D1D4-4D27-BF06-D87820C66A90}" type="slidenum">
              <a:rPr lang="en-GB" smtClean="0"/>
              <a:pPr/>
              <a:t>10</a:t>
            </a:fld>
            <a:endParaRPr lang="en-GB"/>
          </a:p>
        </p:txBody>
      </p:sp>
    </p:spTree>
    <p:extLst>
      <p:ext uri="{BB962C8B-B14F-4D97-AF65-F5344CB8AC3E}">
        <p14:creationId xmlns:p14="http://schemas.microsoft.com/office/powerpoint/2010/main" val="1013349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E4CE47B-DF7F-43B5-8DD3-560FA08521DA}" type="datetimeFigureOut">
              <a:rPr lang="en-GB" smtClean="0"/>
              <a:pPr/>
              <a:t>01/07/2022</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80023D11-1272-433C-A00F-1C5227B8AD2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4CE47B-DF7F-43B5-8DD3-560FA08521DA}" type="datetimeFigureOut">
              <a:rPr lang="en-GB" smtClean="0"/>
              <a:pPr/>
              <a:t>01/07/2022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023D11-1272-433C-A00F-1C5227B8AD2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4CE47B-DF7F-43B5-8DD3-560FA08521DA}" type="datetimeFigureOut">
              <a:rPr lang="en-GB" smtClean="0"/>
              <a:pPr/>
              <a:t>01/07/2022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023D11-1272-433C-A00F-1C5227B8AD2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4CE47B-DF7F-43B5-8DD3-560FA08521DA}" type="datetimeFigureOut">
              <a:rPr lang="en-GB" smtClean="0"/>
              <a:pPr/>
              <a:t>01/07/2022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023D11-1272-433C-A00F-1C5227B8AD2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E4CE47B-DF7F-43B5-8DD3-560FA08521DA}" type="datetimeFigureOut">
              <a:rPr lang="en-GB" smtClean="0"/>
              <a:pPr/>
              <a:t>01/07/2022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023D11-1272-433C-A00F-1C5227B8AD2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E4CE47B-DF7F-43B5-8DD3-560FA08521DA}" type="datetimeFigureOut">
              <a:rPr lang="en-GB" smtClean="0"/>
              <a:pPr/>
              <a:t>01/07/2022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023D11-1272-433C-A00F-1C5227B8AD2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E4CE47B-DF7F-43B5-8DD3-560FA08521DA}" type="datetimeFigureOut">
              <a:rPr lang="en-GB" smtClean="0"/>
              <a:pPr/>
              <a:t>01/07/2022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0023D11-1272-433C-A00F-1C5227B8AD2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E4CE47B-DF7F-43B5-8DD3-560FA08521DA}" type="datetimeFigureOut">
              <a:rPr lang="en-GB" smtClean="0"/>
              <a:pPr/>
              <a:t>01/07/2022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0023D11-1272-433C-A00F-1C5227B8AD2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4CE47B-DF7F-43B5-8DD3-560FA08521DA}" type="datetimeFigureOut">
              <a:rPr lang="en-GB" smtClean="0"/>
              <a:pPr/>
              <a:t>01/07/2022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0023D11-1272-433C-A00F-1C5227B8AD2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E4CE47B-DF7F-43B5-8DD3-560FA08521DA}" type="datetimeFigureOut">
              <a:rPr lang="en-GB" smtClean="0"/>
              <a:pPr/>
              <a:t>01/07/2022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023D11-1272-433C-A00F-1C5227B8AD2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E4CE47B-DF7F-43B5-8DD3-560FA08521DA}" type="datetimeFigureOut">
              <a:rPr lang="en-GB" smtClean="0"/>
              <a:pPr/>
              <a:t>01/07/2022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80023D11-1272-433C-A00F-1C5227B8AD24}"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E4CE47B-DF7F-43B5-8DD3-560FA08521DA}" type="datetimeFigureOut">
              <a:rPr lang="en-GB" smtClean="0"/>
              <a:pPr/>
              <a:t>01/07/2022</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0023D11-1272-433C-A00F-1C5227B8AD24}"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youtube.com/watch?v=yYgwM5Z1tMo" TargetMode="Externa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5013176"/>
            <a:ext cx="8143056" cy="1440160"/>
          </a:xfrm>
        </p:spPr>
        <p:txBody>
          <a:bodyPr anchor="b">
            <a:normAutofit fontScale="90000"/>
          </a:bodyPr>
          <a:lstStyle/>
          <a:p>
            <a:pPr algn="ctr">
              <a:lnSpc>
                <a:spcPct val="150000"/>
              </a:lnSpc>
            </a:pPr>
            <a:r>
              <a:rPr lang="en-GB" dirty="0" smtClean="0">
                <a:solidFill>
                  <a:schemeClr val="tx2">
                    <a:lumMod val="75000"/>
                  </a:schemeClr>
                </a:solidFill>
                <a:effectLst>
                  <a:outerShdw blurRad="38100" dist="38100" dir="2700000" algn="tl">
                    <a:srgbClr val="000000">
                      <a:alpha val="43137"/>
                    </a:srgbClr>
                  </a:outerShdw>
                </a:effectLst>
                <a:latin typeface="Debbie Hepplewhite Print Font" pitchFamily="66" charset="0"/>
              </a:rPr>
              <a:t>Reception Maths</a:t>
            </a:r>
            <a:br>
              <a:rPr lang="en-GB" dirty="0" smtClean="0">
                <a:solidFill>
                  <a:schemeClr val="tx2">
                    <a:lumMod val="75000"/>
                  </a:schemeClr>
                </a:solidFill>
                <a:effectLst>
                  <a:outerShdw blurRad="38100" dist="38100" dir="2700000" algn="tl">
                    <a:srgbClr val="000000">
                      <a:alpha val="43137"/>
                    </a:srgbClr>
                  </a:outerShdw>
                </a:effectLst>
                <a:latin typeface="Debbie Hepplewhite Print Font" pitchFamily="66" charset="0"/>
              </a:rPr>
            </a:br>
            <a:r>
              <a:rPr lang="en-GB" dirty="0" smtClean="0">
                <a:solidFill>
                  <a:schemeClr val="tx2">
                    <a:lumMod val="75000"/>
                  </a:schemeClr>
                </a:solidFill>
                <a:effectLst>
                  <a:outerShdw blurRad="38100" dist="38100" dir="2700000" algn="tl">
                    <a:srgbClr val="000000">
                      <a:alpha val="43137"/>
                    </a:srgbClr>
                  </a:outerShdw>
                </a:effectLst>
                <a:latin typeface="Debbie Hepplewhite Print Font" pitchFamily="66" charset="0"/>
              </a:rPr>
              <a:t>Parents’ Workshop</a:t>
            </a:r>
            <a:br>
              <a:rPr lang="en-GB" dirty="0" smtClean="0">
                <a:solidFill>
                  <a:schemeClr val="tx2">
                    <a:lumMod val="75000"/>
                  </a:schemeClr>
                </a:solidFill>
                <a:effectLst>
                  <a:outerShdw blurRad="38100" dist="38100" dir="2700000" algn="tl">
                    <a:srgbClr val="000000">
                      <a:alpha val="43137"/>
                    </a:srgbClr>
                  </a:outerShdw>
                </a:effectLst>
                <a:latin typeface="Debbie Hepplewhite Print Font" pitchFamily="66" charset="0"/>
              </a:rPr>
            </a:br>
            <a:r>
              <a:rPr lang="en-GB" dirty="0" smtClean="0">
                <a:solidFill>
                  <a:schemeClr val="tx2">
                    <a:lumMod val="75000"/>
                  </a:schemeClr>
                </a:solidFill>
                <a:effectLst>
                  <a:outerShdw blurRad="38100" dist="38100" dir="2700000" algn="tl">
                    <a:srgbClr val="000000">
                      <a:alpha val="43137"/>
                    </a:srgbClr>
                  </a:outerShdw>
                </a:effectLst>
                <a:latin typeface="Debbie Hepplewhite Print Font" pitchFamily="66" charset="0"/>
              </a:rPr>
              <a:t/>
            </a:r>
            <a:br>
              <a:rPr lang="en-GB" dirty="0" smtClean="0">
                <a:solidFill>
                  <a:schemeClr val="tx2">
                    <a:lumMod val="75000"/>
                  </a:schemeClr>
                </a:solidFill>
                <a:effectLst>
                  <a:outerShdw blurRad="38100" dist="38100" dir="2700000" algn="tl">
                    <a:srgbClr val="000000">
                      <a:alpha val="43137"/>
                    </a:srgbClr>
                  </a:outerShdw>
                </a:effectLst>
                <a:latin typeface="Debbie Hepplewhite Print Font" pitchFamily="66" charset="0"/>
              </a:rPr>
            </a:br>
            <a:r>
              <a:rPr lang="en-GB" dirty="0" smtClean="0">
                <a:solidFill>
                  <a:schemeClr val="tx2">
                    <a:lumMod val="75000"/>
                  </a:schemeClr>
                </a:solidFill>
                <a:effectLst>
                  <a:outerShdw blurRad="38100" dist="38100" dir="2700000" algn="tl">
                    <a:srgbClr val="000000">
                      <a:alpha val="43137"/>
                    </a:srgbClr>
                  </a:outerShdw>
                </a:effectLst>
                <a:latin typeface="Debbie Hepplewhite Print Font" pitchFamily="66" charset="0"/>
              </a:rPr>
              <a:t/>
            </a:r>
            <a:br>
              <a:rPr lang="en-GB" dirty="0" smtClean="0">
                <a:solidFill>
                  <a:schemeClr val="tx2">
                    <a:lumMod val="75000"/>
                  </a:schemeClr>
                </a:solidFill>
                <a:effectLst>
                  <a:outerShdw blurRad="38100" dist="38100" dir="2700000" algn="tl">
                    <a:srgbClr val="000000">
                      <a:alpha val="43137"/>
                    </a:srgbClr>
                  </a:outerShdw>
                </a:effectLst>
                <a:latin typeface="Debbie Hepplewhite Print Font" pitchFamily="66" charset="0"/>
              </a:rPr>
            </a:br>
            <a:r>
              <a:rPr lang="en-GB" sz="3200" dirty="0" smtClean="0">
                <a:solidFill>
                  <a:schemeClr val="tx2">
                    <a:lumMod val="75000"/>
                  </a:schemeClr>
                </a:solidFill>
                <a:effectLst/>
                <a:latin typeface="Debbie Hepplewhite Print Font" pitchFamily="66" charset="0"/>
              </a:rPr>
              <a:t>Enjoy, Aspire, Achieve</a:t>
            </a:r>
            <a:endParaRPr lang="en-GB" dirty="0">
              <a:solidFill>
                <a:schemeClr val="tx2">
                  <a:lumMod val="75000"/>
                </a:schemeClr>
              </a:solidFill>
              <a:effectLst/>
              <a:latin typeface="Debbie Hepplewhite Print Font" pitchFamily="66" charset="0"/>
            </a:endParaRPr>
          </a:p>
        </p:txBody>
      </p:sp>
      <p:pic>
        <p:nvPicPr>
          <p:cNvPr id="4" name="Picture 2" descr="Pitmaston logo"/>
          <p:cNvPicPr>
            <a:picLocks noChangeAspect="1" noChangeArrowheads="1"/>
          </p:cNvPicPr>
          <p:nvPr/>
        </p:nvPicPr>
        <p:blipFill>
          <a:blip r:embed="rId3" cstate="print"/>
          <a:srcRect/>
          <a:stretch>
            <a:fillRect/>
          </a:stretch>
        </p:blipFill>
        <p:spPr bwMode="auto">
          <a:xfrm>
            <a:off x="3707904" y="3717032"/>
            <a:ext cx="1512168" cy="1434144"/>
          </a:xfrm>
          <a:prstGeom prst="rect">
            <a:avLst/>
          </a:prstGeom>
          <a:noFill/>
          <a:ln w="9525">
            <a:noFill/>
            <a:miter lim="800000"/>
            <a:headEnd/>
            <a:tailEnd/>
          </a:ln>
        </p:spPr>
      </p:pic>
    </p:spTree>
    <p:extLst>
      <p:ext uri="{BB962C8B-B14F-4D97-AF65-F5344CB8AC3E}">
        <p14:creationId xmlns:p14="http://schemas.microsoft.com/office/powerpoint/2010/main" val="3669448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476672"/>
            <a:ext cx="8229600" cy="936104"/>
          </a:xfrm>
        </p:spPr>
        <p:txBody>
          <a:bodyPr>
            <a:noAutofit/>
          </a:bodyPr>
          <a:lstStyle/>
          <a:p>
            <a:r>
              <a:rPr lang="en-GB" sz="4400" dirty="0" smtClean="0">
                <a:solidFill>
                  <a:schemeClr val="tx2">
                    <a:lumMod val="75000"/>
                  </a:schemeClr>
                </a:solidFill>
                <a:latin typeface="Debbie Hepplewhite Print Font" pitchFamily="66" charset="0"/>
              </a:rPr>
              <a:t>Ten Frames</a:t>
            </a:r>
            <a:endParaRPr lang="en-GB" sz="4400" dirty="0">
              <a:solidFill>
                <a:schemeClr val="tx2">
                  <a:lumMod val="75000"/>
                </a:schemeClr>
              </a:solidFill>
              <a:latin typeface="Debbie Hepplewhite Print Font" pitchFamily="66" charset="0"/>
            </a:endParaRPr>
          </a:p>
        </p:txBody>
      </p:sp>
      <p:pic>
        <p:nvPicPr>
          <p:cNvPr id="11" name="Picture 2" descr="Pitmaston logo"/>
          <p:cNvPicPr>
            <a:picLocks noChangeAspect="1" noChangeArrowheads="1"/>
          </p:cNvPicPr>
          <p:nvPr/>
        </p:nvPicPr>
        <p:blipFill>
          <a:blip r:embed="rId3" cstate="print"/>
          <a:srcRect/>
          <a:stretch>
            <a:fillRect/>
          </a:stretch>
        </p:blipFill>
        <p:spPr bwMode="auto">
          <a:xfrm>
            <a:off x="8172400" y="188640"/>
            <a:ext cx="864096" cy="819511"/>
          </a:xfrm>
          <a:prstGeom prst="rect">
            <a:avLst/>
          </a:prstGeom>
          <a:noFill/>
          <a:ln w="9525">
            <a:noFill/>
            <a:miter lim="800000"/>
            <a:headEnd/>
            <a:tailEnd/>
          </a:ln>
        </p:spPr>
      </p:pic>
      <p:sp>
        <p:nvSpPr>
          <p:cNvPr id="4" name="Content Placeholder 2"/>
          <p:cNvSpPr>
            <a:spLocks noGrp="1"/>
          </p:cNvSpPr>
          <p:nvPr>
            <p:ph idx="1"/>
          </p:nvPr>
        </p:nvSpPr>
        <p:spPr>
          <a:xfrm>
            <a:off x="374848" y="1628800"/>
            <a:ext cx="4269160" cy="4839816"/>
          </a:xfrm>
        </p:spPr>
        <p:txBody>
          <a:bodyPr>
            <a:normAutofit/>
          </a:bodyPr>
          <a:lstStyle/>
          <a:p>
            <a:r>
              <a:rPr lang="en-GB" sz="2000" dirty="0" smtClean="0">
                <a:solidFill>
                  <a:schemeClr val="tx2">
                    <a:lumMod val="75000"/>
                  </a:schemeClr>
                </a:solidFill>
                <a:latin typeface="Debbie Hepplewhite Print Font" pitchFamily="66" charset="0"/>
              </a:rPr>
              <a:t>Build a mental picture of what each amount looks like. </a:t>
            </a:r>
          </a:p>
          <a:p>
            <a:r>
              <a:rPr lang="en-GB" sz="2000" dirty="0" smtClean="0">
                <a:solidFill>
                  <a:schemeClr val="tx2">
                    <a:lumMod val="75000"/>
                  </a:schemeClr>
                </a:solidFill>
                <a:latin typeface="Debbie Hepplewhite Print Font" pitchFamily="66" charset="0"/>
              </a:rPr>
              <a:t>Supports counting, calculating and fact recognition E.G. number bonds to 10.</a:t>
            </a:r>
          </a:p>
          <a:p>
            <a:pPr>
              <a:buNone/>
            </a:pPr>
            <a:r>
              <a:rPr lang="en-GB" sz="2000" dirty="0" smtClean="0">
                <a:solidFill>
                  <a:schemeClr val="tx2">
                    <a:lumMod val="75000"/>
                  </a:schemeClr>
                </a:solidFill>
                <a:latin typeface="Debbie Hepplewhite Print Font" pitchFamily="66" charset="0"/>
              </a:rPr>
              <a:t/>
            </a:r>
            <a:br>
              <a:rPr lang="en-GB" sz="2000" dirty="0" smtClean="0">
                <a:solidFill>
                  <a:schemeClr val="tx2">
                    <a:lumMod val="75000"/>
                  </a:schemeClr>
                </a:solidFill>
                <a:latin typeface="Debbie Hepplewhite Print Font" pitchFamily="66" charset="0"/>
              </a:rPr>
            </a:br>
            <a:r>
              <a:rPr lang="en-GB" sz="2000" dirty="0" smtClean="0">
                <a:solidFill>
                  <a:schemeClr val="tx2">
                    <a:lumMod val="75000"/>
                  </a:schemeClr>
                </a:solidFill>
                <a:latin typeface="Debbie Hepplewhite Print Font" pitchFamily="66" charset="0"/>
              </a:rPr>
              <a:t>How many more?</a:t>
            </a:r>
          </a:p>
          <a:p>
            <a:endParaRPr lang="en-GB" sz="2400" dirty="0">
              <a:solidFill>
                <a:schemeClr val="tx2">
                  <a:lumMod val="75000"/>
                </a:schemeClr>
              </a:solidFill>
              <a:latin typeface="Debbie Hepplewhite Print Font" pitchFamily="66" charset="0"/>
            </a:endParaRPr>
          </a:p>
          <a:p>
            <a:pPr marL="0" indent="0">
              <a:buNone/>
            </a:pPr>
            <a:endParaRPr lang="en-GB" dirty="0" smtClean="0">
              <a:solidFill>
                <a:schemeClr val="tx2">
                  <a:lumMod val="75000"/>
                </a:schemeClr>
              </a:solidFill>
              <a:latin typeface="Debbie Hepplewhite Print Font" pitchFamily="66" charset="0"/>
            </a:endParaRPr>
          </a:p>
          <a:p>
            <a:pPr marL="0" indent="0">
              <a:buNone/>
            </a:pPr>
            <a:endParaRPr lang="en-GB" dirty="0">
              <a:solidFill>
                <a:schemeClr val="tx2">
                  <a:lumMod val="75000"/>
                </a:schemeClr>
              </a:solidFill>
              <a:latin typeface="Debbie Hepplewhite Print Font" pitchFamily="66" charset="0"/>
            </a:endParaRPr>
          </a:p>
          <a:p>
            <a:pPr marL="0" indent="0">
              <a:buNone/>
            </a:pPr>
            <a:endParaRPr lang="en-GB" dirty="0">
              <a:solidFill>
                <a:schemeClr val="tx2">
                  <a:lumMod val="75000"/>
                </a:schemeClr>
              </a:solidFill>
              <a:latin typeface="Debbie Hepplewhite Print Font" pitchFamily="66" charset="0"/>
            </a:endParaRPr>
          </a:p>
        </p:txBody>
      </p:sp>
      <p:pic>
        <p:nvPicPr>
          <p:cNvPr id="3074" name="Picture 2"/>
          <p:cNvPicPr>
            <a:picLocks noChangeAspect="1" noChangeArrowheads="1"/>
          </p:cNvPicPr>
          <p:nvPr/>
        </p:nvPicPr>
        <p:blipFill>
          <a:blip r:embed="rId4" cstate="print"/>
          <a:srcRect l="42334" t="35437" r="32762" b="44876"/>
          <a:stretch>
            <a:fillRect/>
          </a:stretch>
        </p:blipFill>
        <p:spPr bwMode="auto">
          <a:xfrm>
            <a:off x="683568" y="4581128"/>
            <a:ext cx="3240360" cy="1440160"/>
          </a:xfrm>
          <a:prstGeom prst="rect">
            <a:avLst/>
          </a:prstGeom>
          <a:noFill/>
          <a:ln w="9525">
            <a:noFill/>
            <a:miter lim="800000"/>
            <a:headEnd/>
            <a:tailEnd/>
          </a:ln>
        </p:spPr>
      </p:pic>
      <p:pic>
        <p:nvPicPr>
          <p:cNvPr id="3075" name="Picture 3"/>
          <p:cNvPicPr>
            <a:picLocks noChangeAspect="1" noChangeArrowheads="1"/>
          </p:cNvPicPr>
          <p:nvPr/>
        </p:nvPicPr>
        <p:blipFill>
          <a:blip r:embed="rId5" cstate="print"/>
          <a:srcRect l="42252" t="35437" r="32844" b="44876"/>
          <a:stretch>
            <a:fillRect/>
          </a:stretch>
        </p:blipFill>
        <p:spPr bwMode="auto">
          <a:xfrm>
            <a:off x="4716016" y="1556792"/>
            <a:ext cx="2430270" cy="1080120"/>
          </a:xfrm>
          <a:prstGeom prst="rect">
            <a:avLst/>
          </a:prstGeom>
          <a:noFill/>
          <a:ln w="9525">
            <a:noFill/>
            <a:miter lim="800000"/>
            <a:headEnd/>
            <a:tailEnd/>
          </a:ln>
        </p:spPr>
      </p:pic>
      <p:pic>
        <p:nvPicPr>
          <p:cNvPr id="3076" name="Picture 4"/>
          <p:cNvPicPr>
            <a:picLocks noChangeAspect="1" noChangeArrowheads="1"/>
          </p:cNvPicPr>
          <p:nvPr/>
        </p:nvPicPr>
        <p:blipFill>
          <a:blip r:embed="rId6" cstate="print"/>
          <a:srcRect l="42252" t="35437" r="32844" b="44876"/>
          <a:stretch>
            <a:fillRect/>
          </a:stretch>
        </p:blipFill>
        <p:spPr bwMode="auto">
          <a:xfrm>
            <a:off x="5508104" y="5013176"/>
            <a:ext cx="3240360" cy="1440160"/>
          </a:xfrm>
          <a:prstGeom prst="rect">
            <a:avLst/>
          </a:prstGeom>
          <a:noFill/>
          <a:ln w="9525">
            <a:noFill/>
            <a:miter lim="800000"/>
            <a:headEnd/>
            <a:tailEnd/>
          </a:ln>
        </p:spPr>
      </p:pic>
      <p:pic>
        <p:nvPicPr>
          <p:cNvPr id="3078" name="Picture 6" descr="Image result for numicon 10 piece"/>
          <p:cNvPicPr>
            <a:picLocks noChangeAspect="1" noChangeArrowheads="1"/>
          </p:cNvPicPr>
          <p:nvPr/>
        </p:nvPicPr>
        <p:blipFill>
          <a:blip r:embed="rId7" cstate="print">
            <a:clrChange>
              <a:clrFrom>
                <a:srgbClr val="FFFFFF"/>
              </a:clrFrom>
              <a:clrTo>
                <a:srgbClr val="FFFFFF">
                  <a:alpha val="0"/>
                </a:srgbClr>
              </a:clrTo>
            </a:clrChange>
          </a:blip>
          <a:srcRect l="23198" r="17006"/>
          <a:stretch>
            <a:fillRect/>
          </a:stretch>
        </p:blipFill>
        <p:spPr bwMode="auto">
          <a:xfrm rot="5400000">
            <a:off x="7130776" y="2022352"/>
            <a:ext cx="1008113" cy="2381250"/>
          </a:xfrm>
          <a:prstGeom prst="rect">
            <a:avLst/>
          </a:prstGeom>
          <a:noFill/>
        </p:spPr>
      </p:pic>
      <p:sp>
        <p:nvSpPr>
          <p:cNvPr id="13" name="Rectangle 12"/>
          <p:cNvSpPr/>
          <p:nvPr/>
        </p:nvSpPr>
        <p:spPr>
          <a:xfrm>
            <a:off x="395536" y="4077072"/>
            <a:ext cx="3744416" cy="21602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4" name="Rectangle 13"/>
          <p:cNvSpPr/>
          <p:nvPr/>
        </p:nvSpPr>
        <p:spPr>
          <a:xfrm>
            <a:off x="5220072" y="4797152"/>
            <a:ext cx="3672408" cy="180020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Tree>
    <p:extLst>
      <p:ext uri="{BB962C8B-B14F-4D97-AF65-F5344CB8AC3E}">
        <p14:creationId xmlns:p14="http://schemas.microsoft.com/office/powerpoint/2010/main" val="2271070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48" y="548680"/>
            <a:ext cx="8229600" cy="936104"/>
          </a:xfrm>
        </p:spPr>
        <p:txBody>
          <a:bodyPr>
            <a:noAutofit/>
          </a:bodyPr>
          <a:lstStyle/>
          <a:p>
            <a:r>
              <a:rPr lang="en-GB" sz="4400" dirty="0" smtClean="0">
                <a:solidFill>
                  <a:schemeClr val="tx2">
                    <a:lumMod val="75000"/>
                  </a:schemeClr>
                </a:solidFill>
                <a:latin typeface="Debbie Hepplewhite Print Font" pitchFamily="66" charset="0"/>
              </a:rPr>
              <a:t>Number lines</a:t>
            </a:r>
            <a:endParaRPr lang="en-GB" sz="4400" dirty="0">
              <a:solidFill>
                <a:schemeClr val="tx2">
                  <a:lumMod val="75000"/>
                </a:schemeClr>
              </a:solidFill>
              <a:latin typeface="Debbie Hepplewhite Print Font" pitchFamily="66" charset="0"/>
            </a:endParaRPr>
          </a:p>
        </p:txBody>
      </p:sp>
      <p:pic>
        <p:nvPicPr>
          <p:cNvPr id="11" name="Picture 2" descr="Pitmaston logo"/>
          <p:cNvPicPr>
            <a:picLocks noChangeAspect="1" noChangeArrowheads="1"/>
          </p:cNvPicPr>
          <p:nvPr/>
        </p:nvPicPr>
        <p:blipFill>
          <a:blip r:embed="rId3" cstate="print"/>
          <a:srcRect/>
          <a:stretch>
            <a:fillRect/>
          </a:stretch>
        </p:blipFill>
        <p:spPr bwMode="auto">
          <a:xfrm>
            <a:off x="8172400" y="188640"/>
            <a:ext cx="864096" cy="819511"/>
          </a:xfrm>
          <a:prstGeom prst="rect">
            <a:avLst/>
          </a:prstGeom>
          <a:noFill/>
          <a:ln w="9525">
            <a:noFill/>
            <a:miter lim="800000"/>
            <a:headEnd/>
            <a:tailEnd/>
          </a:ln>
        </p:spPr>
      </p:pic>
      <p:sp>
        <p:nvSpPr>
          <p:cNvPr id="4" name="Content Placeholder 2"/>
          <p:cNvSpPr>
            <a:spLocks noGrp="1"/>
          </p:cNvSpPr>
          <p:nvPr>
            <p:ph idx="1"/>
          </p:nvPr>
        </p:nvSpPr>
        <p:spPr>
          <a:xfrm>
            <a:off x="374848" y="980728"/>
            <a:ext cx="8229600" cy="4839816"/>
          </a:xfrm>
        </p:spPr>
        <p:txBody>
          <a:bodyPr>
            <a:normAutofit/>
          </a:bodyPr>
          <a:lstStyle/>
          <a:p>
            <a:pPr marL="0" indent="0">
              <a:buNone/>
            </a:pPr>
            <a:endParaRPr lang="en-GB" sz="2000" dirty="0" smtClean="0">
              <a:solidFill>
                <a:schemeClr val="tx2">
                  <a:lumMod val="75000"/>
                </a:schemeClr>
              </a:solidFill>
              <a:latin typeface="Debbie Hepplewhite Print Font" pitchFamily="66" charset="0"/>
            </a:endParaRPr>
          </a:p>
          <a:p>
            <a:pPr>
              <a:lnSpc>
                <a:spcPct val="150000"/>
              </a:lnSpc>
            </a:pPr>
            <a:r>
              <a:rPr lang="en-GB" sz="2000" dirty="0" smtClean="0">
                <a:solidFill>
                  <a:schemeClr val="tx2">
                    <a:lumMod val="75000"/>
                  </a:schemeClr>
                </a:solidFill>
                <a:latin typeface="Debbie Hepplewhite Print Font" pitchFamily="66" charset="0"/>
              </a:rPr>
              <a:t>Ordering</a:t>
            </a:r>
          </a:p>
          <a:p>
            <a:pPr>
              <a:lnSpc>
                <a:spcPct val="150000"/>
              </a:lnSpc>
            </a:pPr>
            <a:r>
              <a:rPr lang="en-GB" sz="2000" dirty="0" smtClean="0">
                <a:solidFill>
                  <a:schemeClr val="tx2">
                    <a:lumMod val="75000"/>
                  </a:schemeClr>
                </a:solidFill>
                <a:latin typeface="Debbie Hepplewhite Print Font" pitchFamily="66" charset="0"/>
              </a:rPr>
              <a:t>Counting on and counting back</a:t>
            </a:r>
          </a:p>
          <a:p>
            <a:pPr>
              <a:lnSpc>
                <a:spcPct val="150000"/>
              </a:lnSpc>
            </a:pPr>
            <a:r>
              <a:rPr lang="en-GB" sz="2000" dirty="0" smtClean="0">
                <a:solidFill>
                  <a:schemeClr val="tx2">
                    <a:lumMod val="75000"/>
                  </a:schemeClr>
                </a:solidFill>
                <a:latin typeface="Debbie Hepplewhite Print Font" pitchFamily="66" charset="0"/>
              </a:rPr>
              <a:t>Addition and subtraction</a:t>
            </a:r>
          </a:p>
          <a:p>
            <a:pPr>
              <a:lnSpc>
                <a:spcPct val="150000"/>
              </a:lnSpc>
            </a:pPr>
            <a:r>
              <a:rPr lang="en-GB" sz="2000" dirty="0" smtClean="0">
                <a:solidFill>
                  <a:schemeClr val="tx2">
                    <a:lumMod val="75000"/>
                  </a:schemeClr>
                </a:solidFill>
                <a:latin typeface="Debbie Hepplewhite Print Font" pitchFamily="66" charset="0"/>
              </a:rPr>
              <a:t>Recognising and writing numerals</a:t>
            </a:r>
          </a:p>
          <a:p>
            <a:endParaRPr lang="en-GB" sz="2000" dirty="0" smtClean="0">
              <a:solidFill>
                <a:schemeClr val="tx2">
                  <a:lumMod val="75000"/>
                </a:schemeClr>
              </a:solidFill>
              <a:latin typeface="Debbie Hepplewhite Print Font" pitchFamily="66" charset="0"/>
            </a:endParaRPr>
          </a:p>
          <a:p>
            <a:endParaRPr lang="en-GB" sz="2000" dirty="0">
              <a:solidFill>
                <a:schemeClr val="tx2">
                  <a:lumMod val="75000"/>
                </a:schemeClr>
              </a:solidFill>
              <a:latin typeface="Debbie Hepplewhite Print Font" pitchFamily="66" charset="0"/>
            </a:endParaRPr>
          </a:p>
          <a:p>
            <a:pPr marL="0" indent="0">
              <a:buNone/>
            </a:pPr>
            <a:endParaRPr lang="en-GB" sz="2000" dirty="0" smtClean="0">
              <a:solidFill>
                <a:schemeClr val="tx2">
                  <a:lumMod val="75000"/>
                </a:schemeClr>
              </a:solidFill>
              <a:latin typeface="Debbie Hepplewhite Print Font" pitchFamily="66" charset="0"/>
            </a:endParaRPr>
          </a:p>
          <a:p>
            <a:pPr marL="0" indent="0">
              <a:buNone/>
            </a:pPr>
            <a:endParaRPr lang="en-GB" sz="2000" dirty="0">
              <a:solidFill>
                <a:schemeClr val="tx2">
                  <a:lumMod val="75000"/>
                </a:schemeClr>
              </a:solidFill>
              <a:latin typeface="Debbie Hepplewhite Print Font" pitchFamily="66" charset="0"/>
            </a:endParaRPr>
          </a:p>
          <a:p>
            <a:pPr marL="0" indent="0">
              <a:buNone/>
            </a:pPr>
            <a:endParaRPr lang="en-GB" sz="2000" dirty="0">
              <a:solidFill>
                <a:schemeClr val="tx2">
                  <a:lumMod val="75000"/>
                </a:schemeClr>
              </a:solidFill>
              <a:latin typeface="Debbie Hepplewhite Print Font" pitchFamily="66" charset="0"/>
            </a:endParaRPr>
          </a:p>
        </p:txBody>
      </p:sp>
      <p:pic>
        <p:nvPicPr>
          <p:cNvPr id="44033" name="Picture 1"/>
          <p:cNvPicPr>
            <a:picLocks noChangeAspect="1" noChangeArrowheads="1"/>
          </p:cNvPicPr>
          <p:nvPr/>
        </p:nvPicPr>
        <p:blipFill>
          <a:blip r:embed="rId4" cstate="print"/>
          <a:srcRect l="3040" t="4547" r="12285" b="56078"/>
          <a:stretch>
            <a:fillRect/>
          </a:stretch>
        </p:blipFill>
        <p:spPr bwMode="auto">
          <a:xfrm>
            <a:off x="251520" y="3483461"/>
            <a:ext cx="8605464" cy="2249795"/>
          </a:xfrm>
          <a:prstGeom prst="rect">
            <a:avLst/>
          </a:prstGeom>
          <a:noFill/>
          <a:ln w="9525">
            <a:noFill/>
            <a:miter lim="800000"/>
            <a:headEnd/>
            <a:tailEnd/>
          </a:ln>
        </p:spPr>
      </p:pic>
      <p:pic>
        <p:nvPicPr>
          <p:cNvPr id="44034" name="Picture 2"/>
          <p:cNvPicPr>
            <a:picLocks noChangeAspect="1" noChangeArrowheads="1"/>
          </p:cNvPicPr>
          <p:nvPr/>
        </p:nvPicPr>
        <p:blipFill>
          <a:blip r:embed="rId5" cstate="print"/>
          <a:srcRect l="3512" t="32281" r="36718" b="52953"/>
          <a:stretch>
            <a:fillRect/>
          </a:stretch>
        </p:blipFill>
        <p:spPr bwMode="auto">
          <a:xfrm>
            <a:off x="1115616" y="5863270"/>
            <a:ext cx="6840760" cy="950106"/>
          </a:xfrm>
          <a:prstGeom prst="rect">
            <a:avLst/>
          </a:prstGeom>
          <a:noFill/>
          <a:ln w="9525">
            <a:noFill/>
            <a:miter lim="800000"/>
            <a:headEnd/>
            <a:tailEnd/>
          </a:ln>
        </p:spPr>
      </p:pic>
    </p:spTree>
    <p:extLst>
      <p:ext uri="{BB962C8B-B14F-4D97-AF65-F5344CB8AC3E}">
        <p14:creationId xmlns:p14="http://schemas.microsoft.com/office/powerpoint/2010/main" val="2271070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376264"/>
            <a:ext cx="8229600" cy="5301208"/>
          </a:xfrm>
        </p:spPr>
        <p:txBody>
          <a:bodyPr>
            <a:normAutofit/>
          </a:bodyPr>
          <a:lstStyle/>
          <a:p>
            <a:pPr lvl="1">
              <a:lnSpc>
                <a:spcPct val="150000"/>
              </a:lnSpc>
            </a:pPr>
            <a:r>
              <a:rPr lang="en-GB" dirty="0" smtClean="0">
                <a:solidFill>
                  <a:schemeClr val="tx2">
                    <a:lumMod val="75000"/>
                  </a:schemeClr>
                </a:solidFill>
                <a:latin typeface="Debbie Hepplewhite Print Font" pitchFamily="66" charset="0"/>
              </a:rPr>
              <a:t>Talk about number</a:t>
            </a:r>
          </a:p>
          <a:p>
            <a:pPr lvl="1">
              <a:lnSpc>
                <a:spcPct val="150000"/>
              </a:lnSpc>
            </a:pPr>
            <a:r>
              <a:rPr lang="en-GB" dirty="0" smtClean="0">
                <a:solidFill>
                  <a:schemeClr val="tx2">
                    <a:lumMod val="75000"/>
                  </a:schemeClr>
                </a:solidFill>
                <a:latin typeface="Debbie Hepplewhite Print Font" pitchFamily="66" charset="0"/>
              </a:rPr>
              <a:t>Share your everyday maths</a:t>
            </a:r>
          </a:p>
          <a:p>
            <a:pPr lvl="1">
              <a:lnSpc>
                <a:spcPct val="150000"/>
              </a:lnSpc>
            </a:pPr>
            <a:r>
              <a:rPr lang="en-GB" dirty="0" err="1" smtClean="0">
                <a:solidFill>
                  <a:schemeClr val="tx2">
                    <a:lumMod val="75000"/>
                  </a:schemeClr>
                </a:solidFill>
                <a:latin typeface="Debbie Hepplewhite Print Font" pitchFamily="66" charset="0"/>
              </a:rPr>
              <a:t>Numicon</a:t>
            </a:r>
            <a:r>
              <a:rPr lang="en-GB" dirty="0" smtClean="0">
                <a:solidFill>
                  <a:schemeClr val="tx2">
                    <a:lumMod val="75000"/>
                  </a:schemeClr>
                </a:solidFill>
                <a:latin typeface="Debbie Hepplewhite Print Font" pitchFamily="66" charset="0"/>
              </a:rPr>
              <a:t> </a:t>
            </a:r>
          </a:p>
          <a:p>
            <a:pPr lvl="1">
              <a:lnSpc>
                <a:spcPct val="150000"/>
              </a:lnSpc>
            </a:pPr>
            <a:r>
              <a:rPr lang="en-GB" dirty="0" smtClean="0">
                <a:solidFill>
                  <a:schemeClr val="tx2">
                    <a:lumMod val="75000"/>
                  </a:schemeClr>
                </a:solidFill>
                <a:latin typeface="Debbie Hepplewhite Print Font" pitchFamily="66" charset="0"/>
              </a:rPr>
              <a:t>Mental maths</a:t>
            </a:r>
          </a:p>
          <a:p>
            <a:pPr lvl="1">
              <a:lnSpc>
                <a:spcPct val="150000"/>
              </a:lnSpc>
            </a:pPr>
            <a:r>
              <a:rPr lang="en-GB" dirty="0" smtClean="0">
                <a:solidFill>
                  <a:schemeClr val="tx2">
                    <a:lumMod val="75000"/>
                  </a:schemeClr>
                </a:solidFill>
                <a:latin typeface="Debbie Hepplewhite Print Font" pitchFamily="66" charset="0"/>
              </a:rPr>
              <a:t>Tapestry</a:t>
            </a:r>
          </a:p>
          <a:p>
            <a:pPr lvl="1">
              <a:lnSpc>
                <a:spcPct val="150000"/>
              </a:lnSpc>
            </a:pPr>
            <a:r>
              <a:rPr lang="en-GB" dirty="0" smtClean="0">
                <a:solidFill>
                  <a:srgbClr val="FF0000"/>
                </a:solidFill>
                <a:latin typeface="Debbie Hepplewhite Print Font" pitchFamily="66" charset="0"/>
              </a:rPr>
              <a:t>Number work books</a:t>
            </a:r>
          </a:p>
          <a:p>
            <a:pPr lvl="1">
              <a:lnSpc>
                <a:spcPct val="150000"/>
              </a:lnSpc>
            </a:pPr>
            <a:r>
              <a:rPr lang="en-GB" dirty="0" smtClean="0">
                <a:solidFill>
                  <a:schemeClr val="tx2">
                    <a:lumMod val="75000"/>
                  </a:schemeClr>
                </a:solidFill>
                <a:latin typeface="Debbie Hepplewhite Print Font" pitchFamily="66" charset="0"/>
              </a:rPr>
              <a:t>Keep it fun</a:t>
            </a:r>
            <a:endParaRPr lang="en-GB" dirty="0">
              <a:solidFill>
                <a:schemeClr val="tx2">
                  <a:lumMod val="75000"/>
                </a:schemeClr>
              </a:solidFill>
              <a:latin typeface="Debbie Hepplewhite Print Font" pitchFamily="66" charset="0"/>
            </a:endParaRPr>
          </a:p>
        </p:txBody>
      </p:sp>
      <p:pic>
        <p:nvPicPr>
          <p:cNvPr id="11" name="Picture 2" descr="Pitmaston logo"/>
          <p:cNvPicPr>
            <a:picLocks noChangeAspect="1" noChangeArrowheads="1"/>
          </p:cNvPicPr>
          <p:nvPr/>
        </p:nvPicPr>
        <p:blipFill>
          <a:blip r:embed="rId3" cstate="print"/>
          <a:srcRect/>
          <a:stretch>
            <a:fillRect/>
          </a:stretch>
        </p:blipFill>
        <p:spPr bwMode="auto">
          <a:xfrm>
            <a:off x="8172400" y="188640"/>
            <a:ext cx="864096" cy="819511"/>
          </a:xfrm>
          <a:prstGeom prst="rect">
            <a:avLst/>
          </a:prstGeom>
          <a:noFill/>
          <a:ln w="9525">
            <a:noFill/>
            <a:miter lim="800000"/>
            <a:headEnd/>
            <a:tailEnd/>
          </a:ln>
        </p:spPr>
      </p:pic>
      <p:sp>
        <p:nvSpPr>
          <p:cNvPr id="6" name="Title 1"/>
          <p:cNvSpPr>
            <a:spLocks noGrp="1"/>
          </p:cNvSpPr>
          <p:nvPr>
            <p:ph type="title"/>
          </p:nvPr>
        </p:nvSpPr>
        <p:spPr>
          <a:xfrm>
            <a:off x="180528" y="692696"/>
            <a:ext cx="9144000" cy="1584176"/>
          </a:xfrm>
        </p:spPr>
        <p:txBody>
          <a:bodyPr>
            <a:noAutofit/>
          </a:bodyPr>
          <a:lstStyle/>
          <a:p>
            <a:pPr>
              <a:lnSpc>
                <a:spcPct val="150000"/>
              </a:lnSpc>
            </a:pPr>
            <a:r>
              <a:rPr lang="en-GB" sz="3600" dirty="0" smtClean="0">
                <a:solidFill>
                  <a:schemeClr val="tx2">
                    <a:lumMod val="75000"/>
                  </a:schemeClr>
                </a:solidFill>
                <a:latin typeface="Debbie Hepplewhite Print Font" pitchFamily="66" charset="0"/>
              </a:rPr>
              <a:t>How you can help your child become a keen mathematician</a:t>
            </a:r>
            <a:endParaRPr lang="en-GB" sz="3600" u="sng" dirty="0">
              <a:solidFill>
                <a:schemeClr val="tx2">
                  <a:lumMod val="75000"/>
                </a:schemeClr>
              </a:solidFill>
              <a:latin typeface="Debbie Hepplewhite Print Font" pitchFamily="66" charset="0"/>
            </a:endParaRPr>
          </a:p>
        </p:txBody>
      </p:sp>
    </p:spTree>
    <p:extLst>
      <p:ext uri="{BB962C8B-B14F-4D97-AF65-F5344CB8AC3E}">
        <p14:creationId xmlns:p14="http://schemas.microsoft.com/office/powerpoint/2010/main" val="26216541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Pitmaston logo"/>
          <p:cNvPicPr>
            <a:picLocks noChangeAspect="1" noChangeArrowheads="1"/>
          </p:cNvPicPr>
          <p:nvPr/>
        </p:nvPicPr>
        <p:blipFill>
          <a:blip r:embed="rId3" cstate="print"/>
          <a:srcRect/>
          <a:stretch>
            <a:fillRect/>
          </a:stretch>
        </p:blipFill>
        <p:spPr bwMode="auto">
          <a:xfrm>
            <a:off x="8172400" y="188640"/>
            <a:ext cx="864096" cy="819511"/>
          </a:xfrm>
          <a:prstGeom prst="rect">
            <a:avLst/>
          </a:prstGeom>
          <a:noFill/>
          <a:ln w="9525">
            <a:noFill/>
            <a:miter lim="800000"/>
            <a:headEnd/>
            <a:tailEnd/>
          </a:ln>
        </p:spPr>
      </p:pic>
      <p:sp>
        <p:nvSpPr>
          <p:cNvPr id="6" name="Title 1"/>
          <p:cNvSpPr>
            <a:spLocks noGrp="1"/>
          </p:cNvSpPr>
          <p:nvPr>
            <p:ph type="title"/>
          </p:nvPr>
        </p:nvSpPr>
        <p:spPr>
          <a:xfrm>
            <a:off x="0" y="1124744"/>
            <a:ext cx="9144000" cy="1584176"/>
          </a:xfrm>
        </p:spPr>
        <p:txBody>
          <a:bodyPr anchor="t">
            <a:normAutofit/>
          </a:bodyPr>
          <a:lstStyle/>
          <a:p>
            <a:pPr algn="ctr"/>
            <a:r>
              <a:rPr lang="en-GB" sz="4400" dirty="0" smtClean="0">
                <a:solidFill>
                  <a:schemeClr val="tx2">
                    <a:lumMod val="75000"/>
                  </a:schemeClr>
                </a:solidFill>
                <a:latin typeface="Debbie Hepplewhite Print Font" pitchFamily="66" charset="0"/>
              </a:rPr>
              <a:t>Let’s play</a:t>
            </a:r>
            <a:endParaRPr lang="en-GB" sz="4400" u="sng" dirty="0">
              <a:solidFill>
                <a:schemeClr val="tx2">
                  <a:lumMod val="75000"/>
                </a:schemeClr>
              </a:solidFill>
              <a:latin typeface="Debbie Hepplewhite Print Font" pitchFamily="66" charset="0"/>
            </a:endParaRPr>
          </a:p>
        </p:txBody>
      </p:sp>
      <p:pic>
        <p:nvPicPr>
          <p:cNvPr id="48130" name="Picture 2" descr="Image result for numicon"/>
          <p:cNvPicPr>
            <a:picLocks noChangeAspect="1" noChangeArrowheads="1"/>
          </p:cNvPicPr>
          <p:nvPr/>
        </p:nvPicPr>
        <p:blipFill>
          <a:blip r:embed="rId4" cstate="print"/>
          <a:srcRect l="13223" t="23140" r="13223" b="10744"/>
          <a:stretch>
            <a:fillRect/>
          </a:stretch>
        </p:blipFill>
        <p:spPr bwMode="auto">
          <a:xfrm>
            <a:off x="1403648" y="2276872"/>
            <a:ext cx="6408712" cy="4320480"/>
          </a:xfrm>
          <a:prstGeom prst="rect">
            <a:avLst/>
          </a:prstGeom>
          <a:noFill/>
        </p:spPr>
      </p:pic>
    </p:spTree>
    <p:extLst>
      <p:ext uri="{BB962C8B-B14F-4D97-AF65-F5344CB8AC3E}">
        <p14:creationId xmlns:p14="http://schemas.microsoft.com/office/powerpoint/2010/main" val="26216541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Pitmaston logo"/>
          <p:cNvPicPr>
            <a:picLocks noChangeAspect="1" noChangeArrowheads="1"/>
          </p:cNvPicPr>
          <p:nvPr/>
        </p:nvPicPr>
        <p:blipFill>
          <a:blip r:embed="rId3" cstate="print"/>
          <a:srcRect/>
          <a:stretch>
            <a:fillRect/>
          </a:stretch>
        </p:blipFill>
        <p:spPr bwMode="auto">
          <a:xfrm>
            <a:off x="8172400" y="188640"/>
            <a:ext cx="864096" cy="819511"/>
          </a:xfrm>
          <a:prstGeom prst="rect">
            <a:avLst/>
          </a:prstGeom>
          <a:noFill/>
          <a:ln w="9525">
            <a:noFill/>
            <a:miter lim="800000"/>
            <a:headEnd/>
            <a:tailEnd/>
          </a:ln>
        </p:spPr>
      </p:pic>
    </p:spTree>
    <p:extLst>
      <p:ext uri="{BB962C8B-B14F-4D97-AF65-F5344CB8AC3E}">
        <p14:creationId xmlns:p14="http://schemas.microsoft.com/office/powerpoint/2010/main" val="26216541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556792"/>
            <a:ext cx="8229600" cy="5301208"/>
          </a:xfrm>
        </p:spPr>
        <p:txBody>
          <a:bodyPr>
            <a:normAutofit fontScale="77500" lnSpcReduction="20000"/>
          </a:bodyPr>
          <a:lstStyle/>
          <a:p>
            <a:pPr marL="0" indent="0">
              <a:buFont typeface="Courier New" pitchFamily="49" charset="0"/>
              <a:buChar char="o"/>
            </a:pPr>
            <a:r>
              <a:rPr lang="en-GB" dirty="0" smtClean="0">
                <a:solidFill>
                  <a:srgbClr val="FF0000"/>
                </a:solidFill>
                <a:latin typeface="Debbie Hepplewhite Print Font" pitchFamily="66" charset="0"/>
              </a:rPr>
              <a:t>say counting rhymes and songs</a:t>
            </a:r>
          </a:p>
          <a:p>
            <a:pPr marL="0" indent="0">
              <a:buFont typeface="Courier New" pitchFamily="49" charset="0"/>
              <a:buChar char="o"/>
            </a:pPr>
            <a:r>
              <a:rPr lang="en-GB" dirty="0" smtClean="0">
                <a:solidFill>
                  <a:srgbClr val="FF0000"/>
                </a:solidFill>
                <a:latin typeface="Debbie Hepplewhite Print Font" pitchFamily="66" charset="0"/>
              </a:rPr>
              <a:t>count objects</a:t>
            </a:r>
          </a:p>
          <a:p>
            <a:pPr marL="0" indent="0">
              <a:buFont typeface="Courier New" pitchFamily="49" charset="0"/>
              <a:buChar char="o"/>
            </a:pPr>
            <a:r>
              <a:rPr lang="en-GB" dirty="0" smtClean="0">
                <a:solidFill>
                  <a:srgbClr val="FF0000"/>
                </a:solidFill>
                <a:latin typeface="Debbie Hepplewhite Print Font" pitchFamily="66" charset="0"/>
              </a:rPr>
              <a:t>make number lines and number tracks and use them in games (see over)</a:t>
            </a:r>
          </a:p>
          <a:p>
            <a:pPr marL="0" indent="0">
              <a:buFont typeface="Courier New" pitchFamily="49" charset="0"/>
              <a:buChar char="o"/>
            </a:pPr>
            <a:r>
              <a:rPr lang="en-GB" dirty="0" smtClean="0">
                <a:solidFill>
                  <a:srgbClr val="FF0000"/>
                </a:solidFill>
                <a:latin typeface="Debbie Hepplewhite Print Font" pitchFamily="66" charset="0"/>
              </a:rPr>
              <a:t>play board games like snakes and ladders and skittle games</a:t>
            </a:r>
          </a:p>
          <a:p>
            <a:pPr marL="0" indent="0">
              <a:buFont typeface="Courier New" pitchFamily="49" charset="0"/>
              <a:buChar char="o"/>
            </a:pPr>
            <a:r>
              <a:rPr lang="en-GB" dirty="0" smtClean="0">
                <a:solidFill>
                  <a:srgbClr val="FF0000"/>
                </a:solidFill>
                <a:latin typeface="Debbie Hepplewhite Print Font" pitchFamily="66" charset="0"/>
              </a:rPr>
              <a:t>make repeating patterns with toys e.g. parking vehicles car, bus, car, bus…</a:t>
            </a:r>
          </a:p>
          <a:p>
            <a:pPr marL="0" indent="0">
              <a:buFont typeface="Courier New" pitchFamily="49" charset="0"/>
              <a:buChar char="o"/>
            </a:pPr>
            <a:r>
              <a:rPr lang="en-GB" dirty="0" smtClean="0">
                <a:solidFill>
                  <a:srgbClr val="FF0000"/>
                </a:solidFill>
                <a:latin typeface="Debbie Hepplewhite Print Font" pitchFamily="66" charset="0"/>
              </a:rPr>
              <a:t>play ‘I spy’ games with numbers and shapes</a:t>
            </a:r>
          </a:p>
          <a:p>
            <a:pPr marL="0" indent="0">
              <a:buFont typeface="Courier New" pitchFamily="49" charset="0"/>
              <a:buChar char="o"/>
            </a:pPr>
            <a:r>
              <a:rPr lang="en-GB" dirty="0" smtClean="0">
                <a:solidFill>
                  <a:srgbClr val="FF0000"/>
                </a:solidFill>
                <a:latin typeface="Debbie Hepplewhite Print Font" pitchFamily="66" charset="0"/>
              </a:rPr>
              <a:t>make and talk about shapes with </a:t>
            </a:r>
            <a:r>
              <a:rPr lang="en-GB" dirty="0" err="1" smtClean="0">
                <a:solidFill>
                  <a:srgbClr val="FF0000"/>
                </a:solidFill>
                <a:latin typeface="Debbie Hepplewhite Print Font" pitchFamily="66" charset="0"/>
              </a:rPr>
              <a:t>playdough</a:t>
            </a:r>
            <a:r>
              <a:rPr lang="en-GB" dirty="0" smtClean="0">
                <a:solidFill>
                  <a:srgbClr val="FF0000"/>
                </a:solidFill>
                <a:latin typeface="Debbie Hepplewhite Print Font" pitchFamily="66" charset="0"/>
              </a:rPr>
              <a:t>, finding out and describing how the shape can be lengthened, shortened, widened, etc.</a:t>
            </a:r>
          </a:p>
          <a:p>
            <a:pPr marL="0" indent="0">
              <a:buFont typeface="Courier New" pitchFamily="49" charset="0"/>
              <a:buChar char="o"/>
            </a:pPr>
            <a:r>
              <a:rPr lang="en-GB" dirty="0" smtClean="0">
                <a:solidFill>
                  <a:srgbClr val="FF0000"/>
                </a:solidFill>
                <a:latin typeface="Debbie Hepplewhite Print Font" pitchFamily="66" charset="0"/>
              </a:rPr>
              <a:t>fill spoons, bags, etc. and talk about them being full, empty, half full</a:t>
            </a:r>
          </a:p>
          <a:p>
            <a:pPr marL="0" indent="0">
              <a:buFont typeface="Courier New" pitchFamily="49" charset="0"/>
              <a:buChar char="o"/>
            </a:pPr>
            <a:r>
              <a:rPr lang="en-GB" dirty="0" smtClean="0">
                <a:solidFill>
                  <a:srgbClr val="FF0000"/>
                </a:solidFill>
                <a:latin typeface="Debbie Hepplewhite Print Font" pitchFamily="66" charset="0"/>
              </a:rPr>
              <a:t>let your child handle money, sort and name coins, make amounts and give change.</a:t>
            </a:r>
          </a:p>
          <a:p>
            <a:pPr marL="0" indent="0">
              <a:buFont typeface="Courier New" pitchFamily="49" charset="0"/>
              <a:buChar char="o"/>
            </a:pPr>
            <a:r>
              <a:rPr lang="en-GB" dirty="0" smtClean="0">
                <a:solidFill>
                  <a:srgbClr val="FF0000"/>
                </a:solidFill>
                <a:latin typeface="Debbie Hepplewhite Print Font" pitchFamily="66" charset="0"/>
              </a:rPr>
              <a:t>Most importantly, talk to your child about maths.  Ask ‘why?’, ‘what?’ and ‘how?’ questions to encourage mathematical thinking. </a:t>
            </a:r>
            <a:endParaRPr lang="en-GB" sz="2000" dirty="0" smtClean="0">
              <a:solidFill>
                <a:srgbClr val="FF0000"/>
              </a:solidFill>
              <a:latin typeface="Debbie Hepplewhite Print Font" pitchFamily="66" charset="0"/>
            </a:endParaRPr>
          </a:p>
          <a:p>
            <a:pPr algn="ctr">
              <a:buFont typeface="Courier New" pitchFamily="49" charset="0"/>
              <a:buChar char="o"/>
            </a:pPr>
            <a:endParaRPr lang="en-GB" sz="2000" dirty="0" smtClean="0">
              <a:solidFill>
                <a:srgbClr val="FF0000"/>
              </a:solidFill>
              <a:latin typeface="Debbie Hepplewhite Print Font" pitchFamily="66" charset="0"/>
            </a:endParaRPr>
          </a:p>
          <a:p>
            <a:pPr algn="ctr">
              <a:buFont typeface="Courier New" pitchFamily="49" charset="0"/>
              <a:buChar char="o"/>
            </a:pPr>
            <a:endParaRPr lang="en-GB" sz="2000" dirty="0" smtClean="0">
              <a:solidFill>
                <a:srgbClr val="FF0000"/>
              </a:solidFill>
              <a:latin typeface="Debbie Hepplewhite Print Font" pitchFamily="66" charset="0"/>
            </a:endParaRPr>
          </a:p>
          <a:p>
            <a:pPr marL="0" indent="0" algn="ctr">
              <a:buFont typeface="Courier New" pitchFamily="49" charset="0"/>
              <a:buChar char="o"/>
            </a:pPr>
            <a:endParaRPr lang="en-GB" sz="2000" dirty="0" smtClean="0">
              <a:solidFill>
                <a:srgbClr val="FF0000"/>
              </a:solidFill>
              <a:latin typeface="Debbie Hepplewhite Print Font" pitchFamily="66" charset="0"/>
            </a:endParaRPr>
          </a:p>
          <a:p>
            <a:pPr algn="ctr">
              <a:buFont typeface="Courier New" pitchFamily="49" charset="0"/>
              <a:buChar char="o"/>
            </a:pPr>
            <a:endParaRPr lang="en-GB" sz="2400" dirty="0">
              <a:solidFill>
                <a:srgbClr val="FF0000"/>
              </a:solidFill>
              <a:latin typeface="Debbie Hepplewhite Print Font" pitchFamily="66" charset="0"/>
            </a:endParaRPr>
          </a:p>
          <a:p>
            <a:pPr marL="0" indent="0" algn="ctr">
              <a:buFont typeface="Courier New" pitchFamily="49" charset="0"/>
              <a:buChar char="o"/>
            </a:pPr>
            <a:endParaRPr lang="en-GB" dirty="0" smtClean="0">
              <a:solidFill>
                <a:srgbClr val="FF0000"/>
              </a:solidFill>
              <a:latin typeface="Debbie Hepplewhite Print Font" pitchFamily="66" charset="0"/>
            </a:endParaRPr>
          </a:p>
          <a:p>
            <a:pPr marL="0" indent="0" algn="ctr">
              <a:buNone/>
            </a:pPr>
            <a:endParaRPr lang="en-GB" dirty="0">
              <a:solidFill>
                <a:srgbClr val="FF0000"/>
              </a:solidFill>
              <a:latin typeface="Debbie Hepplewhite Print Font" pitchFamily="66" charset="0"/>
            </a:endParaRPr>
          </a:p>
          <a:p>
            <a:pPr marL="0" indent="0" algn="ctr">
              <a:buNone/>
            </a:pPr>
            <a:endParaRPr lang="en-GB" dirty="0">
              <a:solidFill>
                <a:srgbClr val="FF0000"/>
              </a:solidFill>
              <a:latin typeface="Debbie Hepplewhite Print Font" pitchFamily="66" charset="0"/>
            </a:endParaRPr>
          </a:p>
        </p:txBody>
      </p:sp>
      <p:pic>
        <p:nvPicPr>
          <p:cNvPr id="11" name="Picture 2" descr="Pitmaston logo"/>
          <p:cNvPicPr>
            <a:picLocks noChangeAspect="1" noChangeArrowheads="1"/>
          </p:cNvPicPr>
          <p:nvPr/>
        </p:nvPicPr>
        <p:blipFill>
          <a:blip r:embed="rId3" cstate="print"/>
          <a:srcRect/>
          <a:stretch>
            <a:fillRect/>
          </a:stretch>
        </p:blipFill>
        <p:spPr bwMode="auto">
          <a:xfrm>
            <a:off x="8172400" y="188640"/>
            <a:ext cx="864096" cy="819511"/>
          </a:xfrm>
          <a:prstGeom prst="rect">
            <a:avLst/>
          </a:prstGeom>
          <a:noFill/>
          <a:ln w="9525">
            <a:noFill/>
            <a:miter lim="800000"/>
            <a:headEnd/>
            <a:tailEnd/>
          </a:ln>
        </p:spPr>
      </p:pic>
      <p:sp>
        <p:nvSpPr>
          <p:cNvPr id="6" name="Title 1"/>
          <p:cNvSpPr>
            <a:spLocks noGrp="1"/>
          </p:cNvSpPr>
          <p:nvPr>
            <p:ph type="title"/>
          </p:nvPr>
        </p:nvSpPr>
        <p:spPr>
          <a:xfrm>
            <a:off x="108520" y="44624"/>
            <a:ext cx="9144000" cy="1584176"/>
          </a:xfrm>
        </p:spPr>
        <p:txBody>
          <a:bodyPr>
            <a:normAutofit fontScale="90000"/>
          </a:bodyPr>
          <a:lstStyle/>
          <a:p>
            <a:r>
              <a:rPr lang="en-GB" dirty="0" smtClean="0">
                <a:solidFill>
                  <a:schemeClr val="tx2">
                    <a:lumMod val="75000"/>
                  </a:schemeClr>
                </a:solidFill>
                <a:latin typeface="Debbie Hepplewhite Print Font" pitchFamily="66" charset="0"/>
              </a:rPr>
              <a:t>How you can help your child become a keen mathematician</a:t>
            </a:r>
            <a:endParaRPr lang="en-GB" u="sng" dirty="0">
              <a:solidFill>
                <a:schemeClr val="tx2">
                  <a:lumMod val="75000"/>
                </a:schemeClr>
              </a:solidFill>
              <a:latin typeface="Debbie Hepplewhite Print Font" pitchFamily="66" charset="0"/>
            </a:endParaRPr>
          </a:p>
        </p:txBody>
      </p:sp>
    </p:spTree>
    <p:extLst>
      <p:ext uri="{BB962C8B-B14F-4D97-AF65-F5344CB8AC3E}">
        <p14:creationId xmlns:p14="http://schemas.microsoft.com/office/powerpoint/2010/main" val="2621654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304256"/>
            <a:ext cx="8229600" cy="5301208"/>
          </a:xfrm>
        </p:spPr>
        <p:txBody>
          <a:bodyPr>
            <a:normAutofit/>
          </a:bodyPr>
          <a:lstStyle/>
          <a:p>
            <a:pPr>
              <a:buNone/>
            </a:pPr>
            <a:r>
              <a:rPr lang="en-GB" sz="2400" dirty="0" smtClean="0">
                <a:solidFill>
                  <a:schemeClr val="tx2">
                    <a:lumMod val="75000"/>
                  </a:schemeClr>
                </a:solidFill>
                <a:latin typeface="Debbie Hepplewhite Print Font" pitchFamily="66" charset="0"/>
              </a:rPr>
              <a:t>•  The </a:t>
            </a:r>
            <a:r>
              <a:rPr lang="en-GB" sz="2400" b="1" dirty="0" smtClean="0">
                <a:solidFill>
                  <a:schemeClr val="tx2">
                    <a:lumMod val="75000"/>
                  </a:schemeClr>
                </a:solidFill>
                <a:latin typeface="Debbie Hepplewhite Print Font" pitchFamily="66" charset="0"/>
              </a:rPr>
              <a:t>prime</a:t>
            </a:r>
            <a:r>
              <a:rPr lang="en-GB" sz="2400" dirty="0" smtClean="0">
                <a:solidFill>
                  <a:schemeClr val="tx2">
                    <a:lumMod val="75000"/>
                  </a:schemeClr>
                </a:solidFill>
                <a:latin typeface="Debbie Hepplewhite Print Font" pitchFamily="66" charset="0"/>
              </a:rPr>
              <a:t> </a:t>
            </a:r>
            <a:r>
              <a:rPr lang="en-GB" sz="2400" b="1" dirty="0" smtClean="0">
                <a:solidFill>
                  <a:schemeClr val="tx2">
                    <a:lumMod val="75000"/>
                  </a:schemeClr>
                </a:solidFill>
                <a:latin typeface="Debbie Hepplewhite Print Font" pitchFamily="66" charset="0"/>
              </a:rPr>
              <a:t>areas</a:t>
            </a:r>
            <a:r>
              <a:rPr lang="en-GB" sz="2400" dirty="0" smtClean="0">
                <a:solidFill>
                  <a:schemeClr val="tx2">
                    <a:lumMod val="75000"/>
                  </a:schemeClr>
                </a:solidFill>
                <a:latin typeface="Debbie Hepplewhite Print Font" pitchFamily="66" charset="0"/>
              </a:rPr>
              <a:t> of learning: 	</a:t>
            </a:r>
          </a:p>
          <a:p>
            <a:pPr lvl="1"/>
            <a:r>
              <a:rPr lang="en-GB" dirty="0" smtClean="0">
                <a:solidFill>
                  <a:schemeClr val="tx2">
                    <a:lumMod val="75000"/>
                  </a:schemeClr>
                </a:solidFill>
                <a:latin typeface="Debbie Hepplewhite Print Font" pitchFamily="66" charset="0"/>
              </a:rPr>
              <a:t>- communication and language	</a:t>
            </a:r>
          </a:p>
          <a:p>
            <a:pPr lvl="1"/>
            <a:r>
              <a:rPr lang="en-GB" dirty="0" smtClean="0">
                <a:solidFill>
                  <a:schemeClr val="tx2">
                    <a:lumMod val="75000"/>
                  </a:schemeClr>
                </a:solidFill>
                <a:latin typeface="Debbie Hepplewhite Print Font" pitchFamily="66" charset="0"/>
              </a:rPr>
              <a:t>- physical development	</a:t>
            </a:r>
          </a:p>
          <a:p>
            <a:pPr lvl="1"/>
            <a:r>
              <a:rPr lang="en-GB" dirty="0" smtClean="0">
                <a:solidFill>
                  <a:schemeClr val="tx2">
                    <a:lumMod val="75000"/>
                  </a:schemeClr>
                </a:solidFill>
                <a:latin typeface="Debbie Hepplewhite Print Font" pitchFamily="66" charset="0"/>
              </a:rPr>
              <a:t>- personal, social and emotional development </a:t>
            </a:r>
          </a:p>
          <a:p>
            <a:pPr lvl="1">
              <a:buNone/>
            </a:pPr>
            <a:endParaRPr lang="en-GB" dirty="0" smtClean="0">
              <a:solidFill>
                <a:schemeClr val="tx2">
                  <a:lumMod val="75000"/>
                </a:schemeClr>
              </a:solidFill>
              <a:latin typeface="Debbie Hepplewhite Print Font" pitchFamily="66" charset="0"/>
            </a:endParaRPr>
          </a:p>
          <a:p>
            <a:pPr>
              <a:buNone/>
            </a:pPr>
            <a:r>
              <a:rPr lang="en-GB" sz="2400" dirty="0" smtClean="0">
                <a:solidFill>
                  <a:schemeClr val="tx2">
                    <a:lumMod val="75000"/>
                  </a:schemeClr>
                </a:solidFill>
                <a:latin typeface="Debbie Hepplewhite Print Font" pitchFamily="66" charset="0"/>
              </a:rPr>
              <a:t>•  The </a:t>
            </a:r>
            <a:r>
              <a:rPr lang="en-GB" sz="2400" b="1" dirty="0" err="1" smtClean="0">
                <a:solidFill>
                  <a:schemeClr val="tx2">
                    <a:lumMod val="75000"/>
                  </a:schemeClr>
                </a:solidFill>
                <a:latin typeface="Debbie Hepplewhite Print Font" pitchFamily="66" charset="0"/>
              </a:rPr>
              <a:t>speciﬁc</a:t>
            </a:r>
            <a:r>
              <a:rPr lang="en-GB" sz="2400" dirty="0" smtClean="0">
                <a:solidFill>
                  <a:schemeClr val="tx2">
                    <a:lumMod val="75000"/>
                  </a:schemeClr>
                </a:solidFill>
                <a:latin typeface="Debbie Hepplewhite Print Font" pitchFamily="66" charset="0"/>
              </a:rPr>
              <a:t> </a:t>
            </a:r>
            <a:r>
              <a:rPr lang="en-GB" sz="2400" b="1" dirty="0" smtClean="0">
                <a:solidFill>
                  <a:schemeClr val="tx2">
                    <a:lumMod val="75000"/>
                  </a:schemeClr>
                </a:solidFill>
                <a:latin typeface="Debbie Hepplewhite Print Font" pitchFamily="66" charset="0"/>
              </a:rPr>
              <a:t>areas</a:t>
            </a:r>
            <a:r>
              <a:rPr lang="en-GB" sz="2400" dirty="0" smtClean="0">
                <a:solidFill>
                  <a:schemeClr val="tx2">
                    <a:lumMod val="75000"/>
                  </a:schemeClr>
                </a:solidFill>
                <a:latin typeface="Debbie Hepplewhite Print Font" pitchFamily="66" charset="0"/>
              </a:rPr>
              <a:t> of learning: 	</a:t>
            </a:r>
          </a:p>
          <a:p>
            <a:pPr lvl="1"/>
            <a:r>
              <a:rPr lang="en-GB" dirty="0" smtClean="0">
                <a:solidFill>
                  <a:schemeClr val="tx2">
                    <a:lumMod val="75000"/>
                  </a:schemeClr>
                </a:solidFill>
                <a:latin typeface="Debbie Hepplewhite Print Font" pitchFamily="66" charset="0"/>
              </a:rPr>
              <a:t>literacy	</a:t>
            </a:r>
          </a:p>
          <a:p>
            <a:pPr lvl="1"/>
            <a:r>
              <a:rPr lang="en-GB" b="1" dirty="0" smtClean="0">
                <a:solidFill>
                  <a:srgbClr val="FF0000"/>
                </a:solidFill>
                <a:latin typeface="Debbie Hepplewhite Print Font" pitchFamily="66" charset="0"/>
              </a:rPr>
              <a:t>mathematics</a:t>
            </a:r>
            <a:r>
              <a:rPr lang="en-GB" dirty="0" smtClean="0">
                <a:solidFill>
                  <a:schemeClr val="tx2">
                    <a:lumMod val="75000"/>
                  </a:schemeClr>
                </a:solidFill>
                <a:latin typeface="Debbie Hepplewhite Print Font" pitchFamily="66" charset="0"/>
              </a:rPr>
              <a:t>	</a:t>
            </a:r>
          </a:p>
          <a:p>
            <a:pPr lvl="1"/>
            <a:r>
              <a:rPr lang="en-GB" dirty="0" smtClean="0">
                <a:solidFill>
                  <a:schemeClr val="tx2">
                    <a:lumMod val="75000"/>
                  </a:schemeClr>
                </a:solidFill>
                <a:latin typeface="Debbie Hepplewhite Print Font" pitchFamily="66" charset="0"/>
              </a:rPr>
              <a:t>understanding the world	</a:t>
            </a:r>
          </a:p>
          <a:p>
            <a:pPr lvl="1"/>
            <a:r>
              <a:rPr lang="en-GB" dirty="0" smtClean="0">
                <a:solidFill>
                  <a:schemeClr val="tx2">
                    <a:lumMod val="75000"/>
                  </a:schemeClr>
                </a:solidFill>
                <a:latin typeface="Debbie Hepplewhite Print Font" pitchFamily="66" charset="0"/>
              </a:rPr>
              <a:t>expressive arts &amp; design	</a:t>
            </a:r>
            <a:r>
              <a:rPr lang="en-GB" sz="2000" dirty="0" smtClean="0">
                <a:solidFill>
                  <a:schemeClr val="tx2">
                    <a:lumMod val="75000"/>
                  </a:schemeClr>
                </a:solidFill>
                <a:latin typeface="Debbie Hepplewhite Print Font" pitchFamily="66" charset="0"/>
              </a:rPr>
              <a:t>	</a:t>
            </a:r>
          </a:p>
          <a:p>
            <a:pPr algn="ctr"/>
            <a:endParaRPr lang="en-GB" sz="2000" dirty="0" smtClean="0">
              <a:solidFill>
                <a:schemeClr val="tx2">
                  <a:lumMod val="75000"/>
                </a:schemeClr>
              </a:solidFill>
              <a:latin typeface="Debbie Hepplewhite Print Font" pitchFamily="66" charset="0"/>
            </a:endParaRPr>
          </a:p>
          <a:p>
            <a:pPr algn="ctr"/>
            <a:endParaRPr lang="en-GB" sz="2000" dirty="0" smtClean="0">
              <a:solidFill>
                <a:schemeClr val="tx2">
                  <a:lumMod val="75000"/>
                </a:schemeClr>
              </a:solidFill>
              <a:latin typeface="Debbie Hepplewhite Print Font" pitchFamily="66" charset="0"/>
            </a:endParaRPr>
          </a:p>
          <a:p>
            <a:pPr algn="ctr"/>
            <a:endParaRPr lang="en-GB" sz="2000" dirty="0" smtClean="0">
              <a:solidFill>
                <a:schemeClr val="tx2">
                  <a:lumMod val="75000"/>
                </a:schemeClr>
              </a:solidFill>
              <a:latin typeface="Debbie Hepplewhite Print Font" pitchFamily="66" charset="0"/>
            </a:endParaRPr>
          </a:p>
          <a:p>
            <a:pPr marL="0" indent="0" algn="ctr">
              <a:buNone/>
            </a:pPr>
            <a:endParaRPr lang="en-GB" sz="2000" dirty="0" smtClean="0">
              <a:solidFill>
                <a:schemeClr val="tx2">
                  <a:lumMod val="75000"/>
                </a:schemeClr>
              </a:solidFill>
              <a:latin typeface="Debbie Hepplewhite Print Font" pitchFamily="66" charset="0"/>
            </a:endParaRPr>
          </a:p>
          <a:p>
            <a:pPr algn="ctr"/>
            <a:endParaRPr lang="en-GB" sz="2400" dirty="0">
              <a:solidFill>
                <a:schemeClr val="tx2">
                  <a:lumMod val="75000"/>
                </a:schemeClr>
              </a:solidFill>
              <a:latin typeface="Debbie Hepplewhite Print Font" pitchFamily="66" charset="0"/>
            </a:endParaRPr>
          </a:p>
          <a:p>
            <a:pPr marL="0" indent="0" algn="ctr">
              <a:buNone/>
            </a:pPr>
            <a:endParaRPr lang="en-GB" dirty="0" smtClean="0">
              <a:solidFill>
                <a:schemeClr val="tx2">
                  <a:lumMod val="75000"/>
                </a:schemeClr>
              </a:solidFill>
              <a:latin typeface="Debbie Hepplewhite Print Font" pitchFamily="66" charset="0"/>
            </a:endParaRPr>
          </a:p>
          <a:p>
            <a:pPr marL="0" indent="0" algn="ctr">
              <a:buNone/>
            </a:pPr>
            <a:endParaRPr lang="en-GB" dirty="0">
              <a:solidFill>
                <a:schemeClr val="tx2">
                  <a:lumMod val="75000"/>
                </a:schemeClr>
              </a:solidFill>
              <a:latin typeface="Debbie Hepplewhite Print Font" pitchFamily="66" charset="0"/>
            </a:endParaRPr>
          </a:p>
          <a:p>
            <a:pPr marL="0" indent="0" algn="ctr">
              <a:buNone/>
            </a:pPr>
            <a:endParaRPr lang="en-GB" dirty="0">
              <a:solidFill>
                <a:schemeClr val="tx2">
                  <a:lumMod val="75000"/>
                </a:schemeClr>
              </a:solidFill>
              <a:latin typeface="Debbie Hepplewhite Print Font" pitchFamily="66" charset="0"/>
            </a:endParaRPr>
          </a:p>
        </p:txBody>
      </p:sp>
      <p:pic>
        <p:nvPicPr>
          <p:cNvPr id="11" name="Picture 2" descr="Pitmaston logo"/>
          <p:cNvPicPr>
            <a:picLocks noChangeAspect="1" noChangeArrowheads="1"/>
          </p:cNvPicPr>
          <p:nvPr/>
        </p:nvPicPr>
        <p:blipFill>
          <a:blip r:embed="rId3" cstate="print"/>
          <a:srcRect/>
          <a:stretch>
            <a:fillRect/>
          </a:stretch>
        </p:blipFill>
        <p:spPr bwMode="auto">
          <a:xfrm>
            <a:off x="8172400" y="188640"/>
            <a:ext cx="864096" cy="819511"/>
          </a:xfrm>
          <a:prstGeom prst="rect">
            <a:avLst/>
          </a:prstGeom>
          <a:noFill/>
          <a:ln w="9525">
            <a:noFill/>
            <a:miter lim="800000"/>
            <a:headEnd/>
            <a:tailEnd/>
          </a:ln>
        </p:spPr>
      </p:pic>
      <p:sp>
        <p:nvSpPr>
          <p:cNvPr id="6" name="Title 1"/>
          <p:cNvSpPr>
            <a:spLocks noGrp="1"/>
          </p:cNvSpPr>
          <p:nvPr>
            <p:ph type="title"/>
          </p:nvPr>
        </p:nvSpPr>
        <p:spPr>
          <a:xfrm>
            <a:off x="0" y="620688"/>
            <a:ext cx="9144000" cy="1584176"/>
          </a:xfrm>
        </p:spPr>
        <p:txBody>
          <a:bodyPr>
            <a:normAutofit fontScale="90000"/>
          </a:bodyPr>
          <a:lstStyle/>
          <a:p>
            <a:pPr algn="ctr"/>
            <a:r>
              <a:rPr lang="en-GB" dirty="0" smtClean="0">
                <a:solidFill>
                  <a:srgbClr val="FF0000"/>
                </a:solidFill>
                <a:latin typeface="Debbie Hepplewhite Print Font" pitchFamily="66" charset="0"/>
              </a:rPr>
              <a:t>How does maths fit into the </a:t>
            </a:r>
            <a:br>
              <a:rPr lang="en-GB" dirty="0" smtClean="0">
                <a:solidFill>
                  <a:srgbClr val="FF0000"/>
                </a:solidFill>
                <a:latin typeface="Debbie Hepplewhite Print Font" pitchFamily="66" charset="0"/>
              </a:rPr>
            </a:br>
            <a:r>
              <a:rPr lang="en-GB" dirty="0" smtClean="0">
                <a:solidFill>
                  <a:srgbClr val="FF0000"/>
                </a:solidFill>
                <a:latin typeface="Debbie Hepplewhite Print Font" pitchFamily="66" charset="0"/>
              </a:rPr>
              <a:t>Early Years Foundation stage?</a:t>
            </a:r>
            <a:endParaRPr lang="en-GB" u="sng" dirty="0">
              <a:solidFill>
                <a:srgbClr val="FF0000"/>
              </a:solidFill>
              <a:latin typeface="Debbie Hepplewhite Print Font" pitchFamily="66" charset="0"/>
            </a:endParaRPr>
          </a:p>
        </p:txBody>
      </p:sp>
    </p:spTree>
    <p:extLst>
      <p:ext uri="{BB962C8B-B14F-4D97-AF65-F5344CB8AC3E}">
        <p14:creationId xmlns:p14="http://schemas.microsoft.com/office/powerpoint/2010/main" val="2621654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556792"/>
            <a:ext cx="8229600" cy="4104456"/>
          </a:xfrm>
        </p:spPr>
        <p:txBody>
          <a:bodyPr>
            <a:normAutofit/>
          </a:bodyPr>
          <a:lstStyle/>
          <a:p>
            <a:pPr marL="0" indent="0">
              <a:buNone/>
            </a:pPr>
            <a:endParaRPr lang="en-GB" dirty="0">
              <a:solidFill>
                <a:schemeClr val="tx2">
                  <a:lumMod val="75000"/>
                </a:schemeClr>
              </a:solidFill>
              <a:latin typeface="Debbie Hepplewhite Print Font" pitchFamily="66" charset="0"/>
            </a:endParaRPr>
          </a:p>
          <a:p>
            <a:pPr>
              <a:lnSpc>
                <a:spcPct val="150000"/>
              </a:lnSpc>
            </a:pPr>
            <a:r>
              <a:rPr lang="en-GB" sz="1800" dirty="0" smtClean="0">
                <a:solidFill>
                  <a:schemeClr val="tx2">
                    <a:lumMod val="75000"/>
                  </a:schemeClr>
                </a:solidFill>
                <a:latin typeface="Debbie Hepplewhite Print Font" pitchFamily="66" charset="0"/>
              </a:rPr>
              <a:t>To help you to understand how mathematics fits into the Early Years Foundation Stage Curriculum</a:t>
            </a:r>
          </a:p>
          <a:p>
            <a:pPr>
              <a:lnSpc>
                <a:spcPct val="150000"/>
              </a:lnSpc>
            </a:pPr>
            <a:endParaRPr lang="en-GB" sz="1800" dirty="0" smtClean="0">
              <a:solidFill>
                <a:schemeClr val="tx2">
                  <a:lumMod val="75000"/>
                </a:schemeClr>
              </a:solidFill>
              <a:latin typeface="Debbie Hepplewhite Print Font" pitchFamily="66" charset="0"/>
            </a:endParaRPr>
          </a:p>
          <a:p>
            <a:pPr>
              <a:lnSpc>
                <a:spcPct val="150000"/>
              </a:lnSpc>
            </a:pPr>
            <a:r>
              <a:rPr lang="en-GB" sz="1800" dirty="0" smtClean="0">
                <a:solidFill>
                  <a:schemeClr val="tx2">
                    <a:lumMod val="75000"/>
                  </a:schemeClr>
                </a:solidFill>
                <a:latin typeface="Debbie Hepplewhite Print Font" pitchFamily="66" charset="0"/>
              </a:rPr>
              <a:t>Explain what maths teaching and learning looks like within Reception</a:t>
            </a:r>
          </a:p>
          <a:p>
            <a:pPr>
              <a:lnSpc>
                <a:spcPct val="150000"/>
              </a:lnSpc>
              <a:buNone/>
            </a:pPr>
            <a:endParaRPr lang="en-GB" sz="1800" dirty="0" smtClean="0">
              <a:solidFill>
                <a:schemeClr val="tx2">
                  <a:lumMod val="75000"/>
                </a:schemeClr>
              </a:solidFill>
              <a:latin typeface="Debbie Hepplewhite Print Font" pitchFamily="66" charset="0"/>
            </a:endParaRPr>
          </a:p>
          <a:p>
            <a:pPr>
              <a:lnSpc>
                <a:spcPct val="150000"/>
              </a:lnSpc>
            </a:pPr>
            <a:r>
              <a:rPr lang="en-GB" sz="1800" dirty="0" smtClean="0">
                <a:solidFill>
                  <a:schemeClr val="tx2">
                    <a:lumMod val="75000"/>
                  </a:schemeClr>
                </a:solidFill>
                <a:latin typeface="Debbie Hepplewhite Print Font" pitchFamily="66" charset="0"/>
              </a:rPr>
              <a:t>To share some ideas of how you can help your child with their maths</a:t>
            </a:r>
          </a:p>
          <a:p>
            <a:pPr algn="ctr"/>
            <a:endParaRPr lang="en-GB" sz="2000" dirty="0" smtClean="0">
              <a:solidFill>
                <a:schemeClr val="tx2">
                  <a:lumMod val="75000"/>
                </a:schemeClr>
              </a:solidFill>
              <a:latin typeface="Debbie Hepplewhite Print Font" pitchFamily="66" charset="0"/>
            </a:endParaRPr>
          </a:p>
          <a:p>
            <a:pPr marL="0" indent="0" algn="ctr">
              <a:buNone/>
            </a:pPr>
            <a:endParaRPr lang="en-GB" sz="2000" dirty="0" smtClean="0">
              <a:solidFill>
                <a:schemeClr val="tx2">
                  <a:lumMod val="75000"/>
                </a:schemeClr>
              </a:solidFill>
              <a:latin typeface="Debbie Hepplewhite Print Font" pitchFamily="66" charset="0"/>
            </a:endParaRPr>
          </a:p>
          <a:p>
            <a:pPr algn="ctr"/>
            <a:endParaRPr lang="en-GB" sz="2400" dirty="0">
              <a:solidFill>
                <a:schemeClr val="tx2">
                  <a:lumMod val="75000"/>
                </a:schemeClr>
              </a:solidFill>
              <a:latin typeface="Debbie Hepplewhite Print Font" pitchFamily="66" charset="0"/>
            </a:endParaRPr>
          </a:p>
          <a:p>
            <a:pPr marL="0" indent="0" algn="ctr">
              <a:buNone/>
            </a:pPr>
            <a:endParaRPr lang="en-GB" dirty="0" smtClean="0">
              <a:solidFill>
                <a:schemeClr val="tx2">
                  <a:lumMod val="75000"/>
                </a:schemeClr>
              </a:solidFill>
              <a:latin typeface="Debbie Hepplewhite Print Font" pitchFamily="66" charset="0"/>
            </a:endParaRPr>
          </a:p>
          <a:p>
            <a:pPr marL="0" indent="0" algn="ctr">
              <a:buNone/>
            </a:pPr>
            <a:endParaRPr lang="en-GB" dirty="0">
              <a:solidFill>
                <a:schemeClr val="tx2">
                  <a:lumMod val="75000"/>
                </a:schemeClr>
              </a:solidFill>
              <a:latin typeface="Debbie Hepplewhite Print Font" pitchFamily="66" charset="0"/>
            </a:endParaRPr>
          </a:p>
          <a:p>
            <a:pPr marL="0" indent="0" algn="ctr">
              <a:buNone/>
            </a:pPr>
            <a:endParaRPr lang="en-GB" dirty="0">
              <a:solidFill>
                <a:schemeClr val="tx2">
                  <a:lumMod val="75000"/>
                </a:schemeClr>
              </a:solidFill>
              <a:latin typeface="Debbie Hepplewhite Print Font" pitchFamily="66" charset="0"/>
            </a:endParaRPr>
          </a:p>
        </p:txBody>
      </p:sp>
      <p:pic>
        <p:nvPicPr>
          <p:cNvPr id="11" name="Picture 2" descr="Pitmaston logo"/>
          <p:cNvPicPr>
            <a:picLocks noChangeAspect="1" noChangeArrowheads="1"/>
          </p:cNvPicPr>
          <p:nvPr/>
        </p:nvPicPr>
        <p:blipFill>
          <a:blip r:embed="rId3" cstate="print"/>
          <a:srcRect/>
          <a:stretch>
            <a:fillRect/>
          </a:stretch>
        </p:blipFill>
        <p:spPr bwMode="auto">
          <a:xfrm>
            <a:off x="8172400" y="188640"/>
            <a:ext cx="864096" cy="819511"/>
          </a:xfrm>
          <a:prstGeom prst="rect">
            <a:avLst/>
          </a:prstGeom>
          <a:noFill/>
          <a:ln w="9525">
            <a:noFill/>
            <a:miter lim="800000"/>
            <a:headEnd/>
            <a:tailEnd/>
          </a:ln>
        </p:spPr>
      </p:pic>
      <p:sp>
        <p:nvSpPr>
          <p:cNvPr id="6" name="Title 1"/>
          <p:cNvSpPr>
            <a:spLocks noGrp="1"/>
          </p:cNvSpPr>
          <p:nvPr>
            <p:ph type="title"/>
          </p:nvPr>
        </p:nvSpPr>
        <p:spPr>
          <a:xfrm>
            <a:off x="446856" y="44624"/>
            <a:ext cx="8229600" cy="1584176"/>
          </a:xfrm>
        </p:spPr>
        <p:txBody>
          <a:bodyPr>
            <a:normAutofit/>
          </a:bodyPr>
          <a:lstStyle/>
          <a:p>
            <a:pPr algn="ctr">
              <a:lnSpc>
                <a:spcPct val="150000"/>
              </a:lnSpc>
            </a:pPr>
            <a:r>
              <a:rPr lang="en-GB" sz="4000" dirty="0" smtClean="0">
                <a:solidFill>
                  <a:schemeClr val="tx2">
                    <a:lumMod val="75000"/>
                  </a:schemeClr>
                </a:solidFill>
                <a:latin typeface="Debbie Hepplewhite Print Font" pitchFamily="66" charset="0"/>
              </a:rPr>
              <a:t>Today’s Aims</a:t>
            </a:r>
            <a:endParaRPr lang="en-GB" sz="4000" u="sng" dirty="0">
              <a:solidFill>
                <a:schemeClr val="tx2">
                  <a:lumMod val="75000"/>
                </a:schemeClr>
              </a:solidFill>
              <a:latin typeface="Debbie Hepplewhite Print Font" pitchFamily="66" charset="0"/>
            </a:endParaRPr>
          </a:p>
        </p:txBody>
      </p:sp>
    </p:spTree>
    <p:extLst>
      <p:ext uri="{BB962C8B-B14F-4D97-AF65-F5344CB8AC3E}">
        <p14:creationId xmlns:p14="http://schemas.microsoft.com/office/powerpoint/2010/main" val="2621654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556792"/>
            <a:ext cx="8229600" cy="5301208"/>
          </a:xfrm>
        </p:spPr>
        <p:txBody>
          <a:bodyPr>
            <a:normAutofit/>
          </a:bodyPr>
          <a:lstStyle/>
          <a:p>
            <a:pPr marL="0" indent="0">
              <a:buNone/>
            </a:pPr>
            <a:endParaRPr lang="en-GB" dirty="0">
              <a:solidFill>
                <a:schemeClr val="tx2">
                  <a:lumMod val="75000"/>
                </a:schemeClr>
              </a:solidFill>
              <a:latin typeface="Debbie Hepplewhite Print Font" pitchFamily="66" charset="0"/>
            </a:endParaRPr>
          </a:p>
          <a:p>
            <a:pPr algn="ctr"/>
            <a:endParaRPr lang="en-GB" sz="2000" dirty="0" smtClean="0">
              <a:solidFill>
                <a:schemeClr val="tx2">
                  <a:lumMod val="75000"/>
                </a:schemeClr>
              </a:solidFill>
              <a:latin typeface="Debbie Hepplewhite Print Font" pitchFamily="66" charset="0"/>
            </a:endParaRPr>
          </a:p>
          <a:p>
            <a:pPr algn="ctr"/>
            <a:endParaRPr lang="en-GB" sz="2000" dirty="0" smtClean="0">
              <a:solidFill>
                <a:schemeClr val="tx2">
                  <a:lumMod val="75000"/>
                </a:schemeClr>
              </a:solidFill>
              <a:latin typeface="Debbie Hepplewhite Print Font" pitchFamily="66" charset="0"/>
            </a:endParaRPr>
          </a:p>
          <a:p>
            <a:pPr marL="0" indent="0" algn="ctr">
              <a:buNone/>
            </a:pPr>
            <a:endParaRPr lang="en-GB" sz="2000" dirty="0" smtClean="0">
              <a:solidFill>
                <a:schemeClr val="tx2">
                  <a:lumMod val="75000"/>
                </a:schemeClr>
              </a:solidFill>
              <a:latin typeface="Debbie Hepplewhite Print Font" pitchFamily="66" charset="0"/>
            </a:endParaRPr>
          </a:p>
          <a:p>
            <a:pPr algn="ctr"/>
            <a:endParaRPr lang="en-GB" sz="2400" dirty="0">
              <a:solidFill>
                <a:schemeClr val="tx2">
                  <a:lumMod val="75000"/>
                </a:schemeClr>
              </a:solidFill>
              <a:latin typeface="Debbie Hepplewhite Print Font" pitchFamily="66" charset="0"/>
            </a:endParaRPr>
          </a:p>
          <a:p>
            <a:pPr marL="0" indent="0" algn="ctr">
              <a:buNone/>
            </a:pPr>
            <a:endParaRPr lang="en-GB" dirty="0" smtClean="0">
              <a:solidFill>
                <a:schemeClr val="tx2">
                  <a:lumMod val="75000"/>
                </a:schemeClr>
              </a:solidFill>
              <a:latin typeface="Debbie Hepplewhite Print Font" pitchFamily="66" charset="0"/>
            </a:endParaRPr>
          </a:p>
          <a:p>
            <a:pPr marL="0" indent="0" algn="ctr">
              <a:buNone/>
            </a:pPr>
            <a:endParaRPr lang="en-GB" dirty="0">
              <a:solidFill>
                <a:schemeClr val="tx2">
                  <a:lumMod val="75000"/>
                </a:schemeClr>
              </a:solidFill>
              <a:latin typeface="Debbie Hepplewhite Print Font" pitchFamily="66" charset="0"/>
            </a:endParaRPr>
          </a:p>
          <a:p>
            <a:pPr marL="0" indent="0" algn="ctr">
              <a:buNone/>
            </a:pPr>
            <a:endParaRPr lang="en-GB" dirty="0">
              <a:solidFill>
                <a:schemeClr val="tx2">
                  <a:lumMod val="75000"/>
                </a:schemeClr>
              </a:solidFill>
              <a:latin typeface="Debbie Hepplewhite Print Font" pitchFamily="66" charset="0"/>
            </a:endParaRPr>
          </a:p>
        </p:txBody>
      </p:sp>
      <p:pic>
        <p:nvPicPr>
          <p:cNvPr id="11" name="Picture 2" descr="Pitmaston logo"/>
          <p:cNvPicPr>
            <a:picLocks noChangeAspect="1" noChangeArrowheads="1"/>
          </p:cNvPicPr>
          <p:nvPr/>
        </p:nvPicPr>
        <p:blipFill>
          <a:blip r:embed="rId3" cstate="print"/>
          <a:srcRect/>
          <a:stretch>
            <a:fillRect/>
          </a:stretch>
        </p:blipFill>
        <p:spPr bwMode="auto">
          <a:xfrm>
            <a:off x="8172400" y="188640"/>
            <a:ext cx="864096" cy="819511"/>
          </a:xfrm>
          <a:prstGeom prst="rect">
            <a:avLst/>
          </a:prstGeom>
          <a:noFill/>
          <a:ln w="9525">
            <a:noFill/>
            <a:miter lim="800000"/>
            <a:headEnd/>
            <a:tailEnd/>
          </a:ln>
        </p:spPr>
      </p:pic>
      <p:sp>
        <p:nvSpPr>
          <p:cNvPr id="6" name="Title 1"/>
          <p:cNvSpPr>
            <a:spLocks noGrp="1"/>
          </p:cNvSpPr>
          <p:nvPr>
            <p:ph type="title"/>
          </p:nvPr>
        </p:nvSpPr>
        <p:spPr>
          <a:xfrm>
            <a:off x="0" y="260648"/>
            <a:ext cx="9144000" cy="1584176"/>
          </a:xfrm>
        </p:spPr>
        <p:txBody>
          <a:bodyPr>
            <a:noAutofit/>
          </a:bodyPr>
          <a:lstStyle/>
          <a:p>
            <a:pPr algn="ctr">
              <a:lnSpc>
                <a:spcPct val="150000"/>
              </a:lnSpc>
            </a:pPr>
            <a:r>
              <a:rPr lang="en-GB" sz="4000" dirty="0" smtClean="0">
                <a:solidFill>
                  <a:schemeClr val="tx2">
                    <a:lumMod val="75000"/>
                  </a:schemeClr>
                </a:solidFill>
                <a:latin typeface="Debbie Hepplewhite Print Font" pitchFamily="66" charset="0"/>
              </a:rPr>
              <a:t>Maths – an abstract concept</a:t>
            </a:r>
            <a:endParaRPr lang="en-GB" sz="4000" u="sng" dirty="0">
              <a:solidFill>
                <a:schemeClr val="tx2">
                  <a:lumMod val="75000"/>
                </a:schemeClr>
              </a:solidFill>
              <a:latin typeface="Debbie Hepplewhite Print Font" pitchFamily="66" charset="0"/>
            </a:endParaRPr>
          </a:p>
        </p:txBody>
      </p:sp>
      <p:pic>
        <p:nvPicPr>
          <p:cNvPr id="2050" name="Picture 2">
            <a:hlinkClick r:id="rId4"/>
          </p:cNvPr>
          <p:cNvPicPr>
            <a:picLocks noChangeAspect="1" noChangeArrowheads="1"/>
          </p:cNvPicPr>
          <p:nvPr/>
        </p:nvPicPr>
        <p:blipFill>
          <a:blip r:embed="rId5" cstate="print"/>
          <a:srcRect l="50916" t="22266" r="4256" b="38360"/>
          <a:stretch>
            <a:fillRect/>
          </a:stretch>
        </p:blipFill>
        <p:spPr bwMode="auto">
          <a:xfrm>
            <a:off x="1691680" y="2204864"/>
            <a:ext cx="5832648" cy="2880320"/>
          </a:xfrm>
          <a:prstGeom prst="rect">
            <a:avLst/>
          </a:prstGeom>
          <a:noFill/>
          <a:ln w="9525">
            <a:noFill/>
            <a:miter lim="800000"/>
            <a:headEnd/>
            <a:tailEnd/>
          </a:ln>
        </p:spPr>
      </p:pic>
    </p:spTree>
    <p:extLst>
      <p:ext uri="{BB962C8B-B14F-4D97-AF65-F5344CB8AC3E}">
        <p14:creationId xmlns:p14="http://schemas.microsoft.com/office/powerpoint/2010/main" val="2621654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Pitmaston logo"/>
          <p:cNvPicPr>
            <a:picLocks noChangeAspect="1" noChangeArrowheads="1"/>
          </p:cNvPicPr>
          <p:nvPr/>
        </p:nvPicPr>
        <p:blipFill>
          <a:blip r:embed="rId3" cstate="print"/>
          <a:srcRect/>
          <a:stretch>
            <a:fillRect/>
          </a:stretch>
        </p:blipFill>
        <p:spPr bwMode="auto">
          <a:xfrm>
            <a:off x="8172400" y="188640"/>
            <a:ext cx="864096" cy="819511"/>
          </a:xfrm>
          <a:prstGeom prst="rect">
            <a:avLst/>
          </a:prstGeom>
          <a:noFill/>
          <a:ln w="9525">
            <a:noFill/>
            <a:miter lim="800000"/>
            <a:headEnd/>
            <a:tailEnd/>
          </a:ln>
        </p:spPr>
      </p:pic>
      <p:graphicFrame>
        <p:nvGraphicFramePr>
          <p:cNvPr id="5" name="Diagram 4"/>
          <p:cNvGraphicFramePr/>
          <p:nvPr/>
        </p:nvGraphicFramePr>
        <p:xfrm>
          <a:off x="179512" y="476672"/>
          <a:ext cx="8784976" cy="63813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Oval 9"/>
          <p:cNvSpPr/>
          <p:nvPr/>
        </p:nvSpPr>
        <p:spPr>
          <a:xfrm>
            <a:off x="251520" y="476672"/>
            <a:ext cx="8568952" cy="6192688"/>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4000" dirty="0" smtClean="0">
                <a:solidFill>
                  <a:srgbClr val="FFFFFF"/>
                </a:solidFill>
                <a:latin typeface="Debbie Hepplewhite Print Font" pitchFamily="66" charset="0"/>
              </a:rPr>
              <a:t>What makes a good mathematician?</a:t>
            </a:r>
            <a:endParaRPr lang="en-GB" sz="4000" dirty="0">
              <a:solidFill>
                <a:srgbClr val="FFFFFF"/>
              </a:solidFill>
              <a:latin typeface="Debbie Hepplewhite Print Font" pitchFamily="66" charset="0"/>
            </a:endParaRPr>
          </a:p>
        </p:txBody>
      </p:sp>
    </p:spTree>
    <p:extLst>
      <p:ext uri="{BB962C8B-B14F-4D97-AF65-F5344CB8AC3E}">
        <p14:creationId xmlns:p14="http://schemas.microsoft.com/office/powerpoint/2010/main" val="26216541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grpId="0" nodeType="clickEffect">
                                  <p:stCondLst>
                                    <p:cond delay="0"/>
                                  </p:stCondLst>
                                  <p:childTnLst>
                                    <p:animEffect transition="out" filter="diamond(in)">
                                      <p:cBhvr>
                                        <p:cTn id="6" dur="3000"/>
                                        <p:tgtEl>
                                          <p:spTgt spid="10"/>
                                        </p:tgtEl>
                                      </p:cBhvr>
                                    </p:animEffect>
                                    <p:set>
                                      <p:cBhvr>
                                        <p:cTn id="7" dur="1" fill="hold">
                                          <p:stCondLst>
                                            <p:cond delay="2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916832"/>
            <a:ext cx="8424936" cy="5301208"/>
          </a:xfrm>
        </p:spPr>
        <p:txBody>
          <a:bodyPr>
            <a:normAutofit/>
          </a:bodyPr>
          <a:lstStyle/>
          <a:p>
            <a:pPr marL="0" indent="0">
              <a:buNone/>
            </a:pPr>
            <a:r>
              <a:rPr lang="en-GB" sz="2000" dirty="0">
                <a:solidFill>
                  <a:schemeClr val="tx2">
                    <a:lumMod val="75000"/>
                  </a:schemeClr>
                </a:solidFill>
                <a:latin typeface="Debbie Hepplewhite Print Font" pitchFamily="66" charset="0"/>
              </a:rPr>
              <a:t>Children at the expected level of development will</a:t>
            </a:r>
            <a:r>
              <a:rPr lang="en-GB" sz="2000" dirty="0" smtClean="0">
                <a:solidFill>
                  <a:schemeClr val="tx2">
                    <a:lumMod val="75000"/>
                  </a:schemeClr>
                </a:solidFill>
                <a:latin typeface="Debbie Hepplewhite Print Font" pitchFamily="66" charset="0"/>
              </a:rPr>
              <a:t>:</a:t>
            </a:r>
          </a:p>
          <a:p>
            <a:pPr marL="0" indent="0">
              <a:buNone/>
            </a:pPr>
            <a:endParaRPr lang="en-GB" sz="2000" dirty="0" smtClean="0">
              <a:solidFill>
                <a:schemeClr val="tx2">
                  <a:lumMod val="75000"/>
                </a:schemeClr>
              </a:solidFill>
              <a:latin typeface="Debbie Hepplewhite Print Font" pitchFamily="66" charset="0"/>
            </a:endParaRPr>
          </a:p>
          <a:p>
            <a:pPr>
              <a:buFontTx/>
              <a:buChar char="-"/>
            </a:pPr>
            <a:r>
              <a:rPr lang="en-GB" sz="2000" dirty="0" smtClean="0">
                <a:solidFill>
                  <a:schemeClr val="tx2">
                    <a:lumMod val="75000"/>
                  </a:schemeClr>
                </a:solidFill>
                <a:latin typeface="Debbie Hepplewhite Print Font" pitchFamily="66" charset="0"/>
              </a:rPr>
              <a:t>Have </a:t>
            </a:r>
            <a:r>
              <a:rPr lang="en-GB" sz="2000" dirty="0">
                <a:solidFill>
                  <a:schemeClr val="tx2">
                    <a:lumMod val="75000"/>
                  </a:schemeClr>
                </a:solidFill>
                <a:latin typeface="Debbie Hepplewhite Print Font" pitchFamily="66" charset="0"/>
              </a:rPr>
              <a:t>a deep understanding of number to 10, including the composition of </a:t>
            </a:r>
            <a:r>
              <a:rPr lang="en-GB" sz="2000" dirty="0" smtClean="0">
                <a:solidFill>
                  <a:schemeClr val="tx2">
                    <a:lumMod val="75000"/>
                  </a:schemeClr>
                </a:solidFill>
                <a:latin typeface="Debbie Hepplewhite Print Font" pitchFamily="66" charset="0"/>
              </a:rPr>
              <a:t>each number;</a:t>
            </a:r>
          </a:p>
          <a:p>
            <a:pPr>
              <a:buFontTx/>
              <a:buChar char="-"/>
            </a:pPr>
            <a:endParaRPr lang="en-GB" sz="2000" dirty="0">
              <a:solidFill>
                <a:schemeClr val="tx2">
                  <a:lumMod val="75000"/>
                </a:schemeClr>
              </a:solidFill>
              <a:latin typeface="Debbie Hepplewhite Print Font" pitchFamily="66" charset="0"/>
            </a:endParaRPr>
          </a:p>
          <a:p>
            <a:pPr>
              <a:buFontTx/>
              <a:buChar char="-"/>
            </a:pPr>
            <a:r>
              <a:rPr lang="en-GB" sz="2000" dirty="0" err="1" smtClean="0">
                <a:solidFill>
                  <a:schemeClr val="tx2">
                    <a:lumMod val="75000"/>
                  </a:schemeClr>
                </a:solidFill>
                <a:latin typeface="Debbie Hepplewhite Print Font" pitchFamily="66" charset="0"/>
              </a:rPr>
              <a:t>Subitise</a:t>
            </a:r>
            <a:r>
              <a:rPr lang="en-GB" sz="2000" dirty="0" smtClean="0">
                <a:solidFill>
                  <a:schemeClr val="tx2">
                    <a:lumMod val="75000"/>
                  </a:schemeClr>
                </a:solidFill>
                <a:latin typeface="Debbie Hepplewhite Print Font" pitchFamily="66" charset="0"/>
              </a:rPr>
              <a:t> </a:t>
            </a:r>
            <a:r>
              <a:rPr lang="en-GB" sz="2000" dirty="0">
                <a:solidFill>
                  <a:schemeClr val="tx2">
                    <a:lumMod val="75000"/>
                  </a:schemeClr>
                </a:solidFill>
                <a:latin typeface="Debbie Hepplewhite Print Font" pitchFamily="66" charset="0"/>
              </a:rPr>
              <a:t>(recognise quantities without counting) up to 5</a:t>
            </a:r>
            <a:r>
              <a:rPr lang="en-GB" sz="2000" dirty="0" smtClean="0">
                <a:solidFill>
                  <a:schemeClr val="tx2">
                    <a:lumMod val="75000"/>
                  </a:schemeClr>
                </a:solidFill>
                <a:latin typeface="Debbie Hepplewhite Print Font" pitchFamily="66" charset="0"/>
              </a:rPr>
              <a:t>;</a:t>
            </a:r>
          </a:p>
          <a:p>
            <a:pPr marL="0" indent="0">
              <a:buNone/>
            </a:pPr>
            <a:endParaRPr lang="en-GB" sz="2000" dirty="0">
              <a:solidFill>
                <a:schemeClr val="tx2">
                  <a:lumMod val="75000"/>
                </a:schemeClr>
              </a:solidFill>
              <a:latin typeface="Debbie Hepplewhite Print Font" pitchFamily="66" charset="0"/>
            </a:endParaRPr>
          </a:p>
          <a:p>
            <a:pPr marL="0" indent="0">
              <a:buNone/>
            </a:pPr>
            <a:r>
              <a:rPr lang="en-GB" sz="2000" dirty="0" smtClean="0">
                <a:solidFill>
                  <a:schemeClr val="accent3">
                    <a:lumMod val="75000"/>
                  </a:schemeClr>
                </a:solidFill>
                <a:latin typeface="Debbie Hepplewhite Print Font" pitchFamily="66" charset="0"/>
              </a:rPr>
              <a:t>-</a:t>
            </a:r>
            <a:r>
              <a:rPr lang="en-GB" sz="2000" dirty="0" smtClean="0">
                <a:solidFill>
                  <a:schemeClr val="tx2">
                    <a:lumMod val="75000"/>
                  </a:schemeClr>
                </a:solidFill>
                <a:latin typeface="Debbie Hepplewhite Print Font" pitchFamily="66" charset="0"/>
              </a:rPr>
              <a:t> Automatically </a:t>
            </a:r>
            <a:r>
              <a:rPr lang="en-GB" sz="2000" dirty="0">
                <a:solidFill>
                  <a:schemeClr val="tx2">
                    <a:lumMod val="75000"/>
                  </a:schemeClr>
                </a:solidFill>
                <a:latin typeface="Debbie Hepplewhite Print Font" pitchFamily="66" charset="0"/>
              </a:rPr>
              <a:t>recall (without reference to rhymes, counting or other </a:t>
            </a:r>
            <a:r>
              <a:rPr lang="en-GB" sz="2000" dirty="0" smtClean="0">
                <a:solidFill>
                  <a:schemeClr val="tx2">
                    <a:lumMod val="75000"/>
                  </a:schemeClr>
                </a:solidFill>
                <a:latin typeface="Debbie Hepplewhite Print Font" pitchFamily="66" charset="0"/>
              </a:rPr>
              <a:t>aids) number </a:t>
            </a:r>
            <a:r>
              <a:rPr lang="en-GB" sz="2000" dirty="0">
                <a:solidFill>
                  <a:schemeClr val="tx2">
                    <a:lumMod val="75000"/>
                  </a:schemeClr>
                </a:solidFill>
                <a:latin typeface="Debbie Hepplewhite Print Font" pitchFamily="66" charset="0"/>
              </a:rPr>
              <a:t>bonds up to 5 (including subtraction facts) and some number bonds </a:t>
            </a:r>
            <a:r>
              <a:rPr lang="en-GB" sz="2000" dirty="0" smtClean="0">
                <a:solidFill>
                  <a:schemeClr val="tx2">
                    <a:lumMod val="75000"/>
                  </a:schemeClr>
                </a:solidFill>
                <a:latin typeface="Debbie Hepplewhite Print Font" pitchFamily="66" charset="0"/>
              </a:rPr>
              <a:t>to 10</a:t>
            </a:r>
            <a:r>
              <a:rPr lang="en-GB" sz="2000" dirty="0">
                <a:solidFill>
                  <a:schemeClr val="tx2">
                    <a:lumMod val="75000"/>
                  </a:schemeClr>
                </a:solidFill>
                <a:latin typeface="Debbie Hepplewhite Print Font" pitchFamily="66" charset="0"/>
              </a:rPr>
              <a:t>, including double facts.</a:t>
            </a:r>
            <a:endParaRPr lang="en-GB" sz="2000" dirty="0" smtClean="0">
              <a:solidFill>
                <a:schemeClr val="tx2">
                  <a:lumMod val="75000"/>
                </a:schemeClr>
              </a:solidFill>
              <a:latin typeface="Debbie Hepplewhite Print Font" pitchFamily="66" charset="0"/>
            </a:endParaRPr>
          </a:p>
          <a:p>
            <a:pPr algn="ctr"/>
            <a:endParaRPr lang="en-GB" sz="2000" dirty="0" smtClean="0">
              <a:solidFill>
                <a:schemeClr val="tx2">
                  <a:lumMod val="75000"/>
                </a:schemeClr>
              </a:solidFill>
              <a:latin typeface="Debbie Hepplewhite Print Font" pitchFamily="66" charset="0"/>
            </a:endParaRPr>
          </a:p>
          <a:p>
            <a:pPr algn="ctr"/>
            <a:endParaRPr lang="en-GB" sz="2000" dirty="0" smtClean="0">
              <a:solidFill>
                <a:schemeClr val="tx2">
                  <a:lumMod val="75000"/>
                </a:schemeClr>
              </a:solidFill>
              <a:latin typeface="Debbie Hepplewhite Print Font" pitchFamily="66" charset="0"/>
            </a:endParaRPr>
          </a:p>
          <a:p>
            <a:pPr marL="0" indent="0" algn="ctr">
              <a:buNone/>
            </a:pPr>
            <a:endParaRPr lang="en-GB" sz="2000" dirty="0" smtClean="0">
              <a:solidFill>
                <a:schemeClr val="tx2">
                  <a:lumMod val="75000"/>
                </a:schemeClr>
              </a:solidFill>
              <a:latin typeface="Debbie Hepplewhite Print Font" pitchFamily="66" charset="0"/>
            </a:endParaRPr>
          </a:p>
          <a:p>
            <a:pPr algn="ctr"/>
            <a:endParaRPr lang="en-GB" sz="2400" dirty="0">
              <a:solidFill>
                <a:schemeClr val="tx2">
                  <a:lumMod val="75000"/>
                </a:schemeClr>
              </a:solidFill>
              <a:latin typeface="Debbie Hepplewhite Print Font" pitchFamily="66" charset="0"/>
            </a:endParaRPr>
          </a:p>
          <a:p>
            <a:pPr marL="0" indent="0" algn="ctr">
              <a:buNone/>
            </a:pPr>
            <a:endParaRPr lang="en-GB" dirty="0" smtClean="0">
              <a:solidFill>
                <a:schemeClr val="tx2">
                  <a:lumMod val="75000"/>
                </a:schemeClr>
              </a:solidFill>
              <a:latin typeface="Debbie Hepplewhite Print Font" pitchFamily="66" charset="0"/>
            </a:endParaRPr>
          </a:p>
          <a:p>
            <a:pPr marL="0" indent="0" algn="ctr">
              <a:buNone/>
            </a:pPr>
            <a:endParaRPr lang="en-GB" dirty="0">
              <a:solidFill>
                <a:schemeClr val="tx2">
                  <a:lumMod val="75000"/>
                </a:schemeClr>
              </a:solidFill>
              <a:latin typeface="Debbie Hepplewhite Print Font" pitchFamily="66" charset="0"/>
            </a:endParaRPr>
          </a:p>
          <a:p>
            <a:pPr marL="0" indent="0" algn="ctr">
              <a:buNone/>
            </a:pPr>
            <a:endParaRPr lang="en-GB" dirty="0">
              <a:solidFill>
                <a:schemeClr val="tx2">
                  <a:lumMod val="75000"/>
                </a:schemeClr>
              </a:solidFill>
              <a:latin typeface="Debbie Hepplewhite Print Font" pitchFamily="66" charset="0"/>
            </a:endParaRPr>
          </a:p>
        </p:txBody>
      </p:sp>
      <p:pic>
        <p:nvPicPr>
          <p:cNvPr id="11" name="Picture 2" descr="Pitmaston logo"/>
          <p:cNvPicPr>
            <a:picLocks noChangeAspect="1" noChangeArrowheads="1"/>
          </p:cNvPicPr>
          <p:nvPr/>
        </p:nvPicPr>
        <p:blipFill>
          <a:blip r:embed="rId3" cstate="print"/>
          <a:srcRect/>
          <a:stretch>
            <a:fillRect/>
          </a:stretch>
        </p:blipFill>
        <p:spPr bwMode="auto">
          <a:xfrm>
            <a:off x="8172400" y="188640"/>
            <a:ext cx="864096" cy="819511"/>
          </a:xfrm>
          <a:prstGeom prst="rect">
            <a:avLst/>
          </a:prstGeom>
          <a:noFill/>
          <a:ln w="9525">
            <a:noFill/>
            <a:miter lim="800000"/>
            <a:headEnd/>
            <a:tailEnd/>
          </a:ln>
        </p:spPr>
      </p:pic>
      <p:sp>
        <p:nvSpPr>
          <p:cNvPr id="6" name="Title 1"/>
          <p:cNvSpPr>
            <a:spLocks noGrp="1"/>
          </p:cNvSpPr>
          <p:nvPr>
            <p:ph type="title"/>
          </p:nvPr>
        </p:nvSpPr>
        <p:spPr>
          <a:xfrm>
            <a:off x="323528" y="188640"/>
            <a:ext cx="8229600" cy="1584176"/>
          </a:xfrm>
        </p:spPr>
        <p:txBody>
          <a:bodyPr>
            <a:normAutofit/>
          </a:bodyPr>
          <a:lstStyle/>
          <a:p>
            <a:pPr algn="ctr">
              <a:lnSpc>
                <a:spcPct val="150000"/>
              </a:lnSpc>
            </a:pPr>
            <a:r>
              <a:rPr lang="en-GB" sz="4400" dirty="0" smtClean="0">
                <a:solidFill>
                  <a:schemeClr val="tx2">
                    <a:lumMod val="75000"/>
                  </a:schemeClr>
                </a:solidFill>
                <a:latin typeface="Debbie Hepplewhite Print Font" pitchFamily="66" charset="0"/>
              </a:rPr>
              <a:t>Early Learning Goals</a:t>
            </a:r>
            <a:endParaRPr lang="en-GB" sz="4400" u="sng" dirty="0">
              <a:solidFill>
                <a:schemeClr val="tx2">
                  <a:lumMod val="75000"/>
                </a:schemeClr>
              </a:solidFill>
              <a:latin typeface="Debbie Hepplewhite Print Font" pitchFamily="66" charset="0"/>
            </a:endParaRPr>
          </a:p>
        </p:txBody>
      </p:sp>
    </p:spTree>
    <p:extLst>
      <p:ext uri="{BB962C8B-B14F-4D97-AF65-F5344CB8AC3E}">
        <p14:creationId xmlns:p14="http://schemas.microsoft.com/office/powerpoint/2010/main" val="26216541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lstStyle/>
          <a:p>
            <a:endParaRPr lang="en-GB" dirty="0"/>
          </a:p>
        </p:txBody>
      </p:sp>
      <p:sp>
        <p:nvSpPr>
          <p:cNvPr id="3" name="Content Placeholder 2"/>
          <p:cNvSpPr>
            <a:spLocks noGrp="1"/>
          </p:cNvSpPr>
          <p:nvPr>
            <p:ph idx="1"/>
          </p:nvPr>
        </p:nvSpPr>
        <p:spPr>
          <a:xfrm>
            <a:off x="457200" y="1143000"/>
            <a:ext cx="8229600" cy="5181600"/>
          </a:xfrm>
        </p:spPr>
        <p:txBody>
          <a:bodyPr>
            <a:normAutofit fontScale="85000" lnSpcReduction="10000"/>
          </a:bodyPr>
          <a:lstStyle/>
          <a:p>
            <a:r>
              <a:rPr lang="en-GB" dirty="0">
                <a:latin typeface="Debbie Hepplewhite Print Font" panose="03050602040000000000" pitchFamily="66" charset="0"/>
              </a:rPr>
              <a:t>Numerical Patterns ELG</a:t>
            </a:r>
          </a:p>
          <a:p>
            <a:r>
              <a:rPr lang="en-GB" dirty="0">
                <a:latin typeface="Debbie Hepplewhite Print Font" panose="03050602040000000000" pitchFamily="66" charset="0"/>
              </a:rPr>
              <a:t>Children at the expected level of development will:</a:t>
            </a:r>
          </a:p>
          <a:p>
            <a:r>
              <a:rPr lang="en-GB" dirty="0">
                <a:latin typeface="Debbie Hepplewhite Print Font" panose="03050602040000000000" pitchFamily="66" charset="0"/>
              </a:rPr>
              <a:t>12</a:t>
            </a:r>
          </a:p>
          <a:p>
            <a:endParaRPr lang="en-GB" dirty="0">
              <a:latin typeface="Debbie Hepplewhite Print Font" panose="03050602040000000000" pitchFamily="66" charset="0"/>
            </a:endParaRPr>
          </a:p>
          <a:p>
            <a:r>
              <a:rPr lang="en-GB" dirty="0">
                <a:latin typeface="Debbie Hepplewhite Print Font" panose="03050602040000000000" pitchFamily="66" charset="0"/>
              </a:rPr>
              <a:t>- Verbally count beyond 20, recognising the pattern of the counting system;</a:t>
            </a:r>
          </a:p>
          <a:p>
            <a:r>
              <a:rPr lang="en-GB" dirty="0">
                <a:latin typeface="Debbie Hepplewhite Print Font" panose="03050602040000000000" pitchFamily="66" charset="0"/>
              </a:rPr>
              <a:t>- Compare quantities up to 10 in different contexts, recognising when one quantity</a:t>
            </a:r>
          </a:p>
          <a:p>
            <a:r>
              <a:rPr lang="en-GB" dirty="0">
                <a:latin typeface="Debbie Hepplewhite Print Font" panose="03050602040000000000" pitchFamily="66" charset="0"/>
              </a:rPr>
              <a:t>is greater than, less than or the same as the other quantity;</a:t>
            </a:r>
          </a:p>
          <a:p>
            <a:r>
              <a:rPr lang="en-GB" dirty="0">
                <a:latin typeface="Debbie Hepplewhite Print Font" panose="03050602040000000000" pitchFamily="66" charset="0"/>
              </a:rPr>
              <a:t>- Explore and represent patterns within numbers up to 10, including evens and</a:t>
            </a:r>
          </a:p>
          <a:p>
            <a:r>
              <a:rPr lang="en-GB" dirty="0">
                <a:latin typeface="Debbie Hepplewhite Print Font" panose="03050602040000000000" pitchFamily="66" charset="0"/>
              </a:rPr>
              <a:t>odds, double facts and how quantities can be distributed equally. </a:t>
            </a:r>
          </a:p>
        </p:txBody>
      </p:sp>
    </p:spTree>
    <p:extLst>
      <p:ext uri="{BB962C8B-B14F-4D97-AF65-F5344CB8AC3E}">
        <p14:creationId xmlns:p14="http://schemas.microsoft.com/office/powerpoint/2010/main" val="1203188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016224"/>
            <a:ext cx="8640960" cy="4725144"/>
          </a:xfrm>
        </p:spPr>
        <p:txBody>
          <a:bodyPr>
            <a:normAutofit/>
          </a:bodyPr>
          <a:lstStyle/>
          <a:p>
            <a:pPr marL="0" indent="0"/>
            <a:r>
              <a:rPr lang="en-GB" sz="1800" b="1" dirty="0" smtClean="0">
                <a:solidFill>
                  <a:schemeClr val="tx2">
                    <a:lumMod val="75000"/>
                  </a:schemeClr>
                </a:solidFill>
                <a:latin typeface="Debbie Hepplewhite Print Font" pitchFamily="66" charset="0"/>
              </a:rPr>
              <a:t>Daily maths lessons </a:t>
            </a:r>
          </a:p>
          <a:p>
            <a:pPr marL="365760" lvl="1" indent="0"/>
            <a:r>
              <a:rPr lang="en-GB" sz="1800" dirty="0" smtClean="0">
                <a:solidFill>
                  <a:schemeClr val="tx2">
                    <a:lumMod val="75000"/>
                  </a:schemeClr>
                </a:solidFill>
                <a:latin typeface="Debbie Hepplewhite Print Font" pitchFamily="66" charset="0"/>
              </a:rPr>
              <a:t> Mental Maths activities</a:t>
            </a:r>
          </a:p>
          <a:p>
            <a:pPr marL="365760" lvl="1" indent="0"/>
            <a:r>
              <a:rPr lang="en-GB" sz="1800" dirty="0" smtClean="0">
                <a:solidFill>
                  <a:schemeClr val="tx2">
                    <a:lumMod val="75000"/>
                  </a:schemeClr>
                </a:solidFill>
                <a:latin typeface="Debbie Hepplewhite Print Font" pitchFamily="66" charset="0"/>
              </a:rPr>
              <a:t>Whole-class teaching (10 – 15 </a:t>
            </a:r>
            <a:r>
              <a:rPr lang="en-GB" sz="1800" dirty="0" err="1" smtClean="0">
                <a:solidFill>
                  <a:schemeClr val="tx2">
                    <a:lumMod val="75000"/>
                  </a:schemeClr>
                </a:solidFill>
                <a:latin typeface="Debbie Hepplewhite Print Font" pitchFamily="66" charset="0"/>
              </a:rPr>
              <a:t>mins</a:t>
            </a:r>
            <a:r>
              <a:rPr lang="en-GB" sz="1800" dirty="0" smtClean="0">
                <a:solidFill>
                  <a:schemeClr val="tx2">
                    <a:lumMod val="75000"/>
                  </a:schemeClr>
                </a:solidFill>
                <a:latin typeface="Debbie Hepplewhite Print Font" pitchFamily="66" charset="0"/>
              </a:rPr>
              <a:t> per day)</a:t>
            </a:r>
          </a:p>
          <a:p>
            <a:pPr marL="365760" lvl="1" indent="0"/>
            <a:r>
              <a:rPr lang="en-GB" sz="1800" dirty="0" smtClean="0">
                <a:solidFill>
                  <a:schemeClr val="tx2">
                    <a:lumMod val="75000"/>
                  </a:schemeClr>
                </a:solidFill>
                <a:latin typeface="Debbie Hepplewhite Print Font" pitchFamily="66" charset="0"/>
              </a:rPr>
              <a:t> Small focus-group teaching</a:t>
            </a:r>
          </a:p>
          <a:p>
            <a:pPr marL="365760" lvl="1" indent="0"/>
            <a:endParaRPr lang="en-GB" sz="1800" dirty="0" smtClean="0">
              <a:solidFill>
                <a:schemeClr val="tx2">
                  <a:lumMod val="75000"/>
                </a:schemeClr>
              </a:solidFill>
              <a:latin typeface="Debbie Hepplewhite Print Font" pitchFamily="66" charset="0"/>
            </a:endParaRPr>
          </a:p>
          <a:p>
            <a:pPr marL="0" indent="0"/>
            <a:r>
              <a:rPr lang="en-GB" sz="1800" b="1" dirty="0" smtClean="0">
                <a:solidFill>
                  <a:schemeClr val="tx2">
                    <a:lumMod val="75000"/>
                  </a:schemeClr>
                </a:solidFill>
                <a:latin typeface="Debbie Hepplewhite Print Font" pitchFamily="66" charset="0"/>
              </a:rPr>
              <a:t>Cross-curricular learning</a:t>
            </a:r>
          </a:p>
          <a:p>
            <a:pPr marL="365760" lvl="1" indent="0"/>
            <a:r>
              <a:rPr lang="en-GB" sz="1800" dirty="0" smtClean="0">
                <a:solidFill>
                  <a:schemeClr val="tx2">
                    <a:lumMod val="75000"/>
                  </a:schemeClr>
                </a:solidFill>
                <a:latin typeface="Debbie Hepplewhite Print Font" pitchFamily="66" charset="0"/>
              </a:rPr>
              <a:t>Link to themes and stories</a:t>
            </a:r>
          </a:p>
          <a:p>
            <a:pPr marL="365760" lvl="1" indent="0"/>
            <a:r>
              <a:rPr lang="en-GB" sz="1800" dirty="0" smtClean="0">
                <a:solidFill>
                  <a:schemeClr val="tx2">
                    <a:lumMod val="75000"/>
                  </a:schemeClr>
                </a:solidFill>
                <a:latin typeface="Debbie Hepplewhite Print Font" pitchFamily="66" charset="0"/>
              </a:rPr>
              <a:t>Helps builds connections and understanding</a:t>
            </a:r>
          </a:p>
          <a:p>
            <a:pPr marL="365760" lvl="1" indent="0"/>
            <a:endParaRPr lang="en-GB" sz="1800" dirty="0" smtClean="0">
              <a:solidFill>
                <a:schemeClr val="tx2">
                  <a:lumMod val="75000"/>
                </a:schemeClr>
              </a:solidFill>
              <a:latin typeface="Debbie Hepplewhite Print Font" pitchFamily="66" charset="0"/>
            </a:endParaRPr>
          </a:p>
          <a:p>
            <a:pPr marL="0" indent="0"/>
            <a:r>
              <a:rPr lang="en-GB" sz="1800" b="1" dirty="0" smtClean="0">
                <a:solidFill>
                  <a:schemeClr val="tx2">
                    <a:lumMod val="75000"/>
                  </a:schemeClr>
                </a:solidFill>
                <a:latin typeface="Debbie Hepplewhite Print Font" pitchFamily="66" charset="0"/>
              </a:rPr>
              <a:t>During child-initiated learning</a:t>
            </a:r>
          </a:p>
          <a:p>
            <a:pPr marL="365760" lvl="1" indent="0"/>
            <a:r>
              <a:rPr lang="en-GB" sz="1800" dirty="0" smtClean="0">
                <a:solidFill>
                  <a:schemeClr val="tx2">
                    <a:lumMod val="75000"/>
                  </a:schemeClr>
                </a:solidFill>
                <a:latin typeface="Debbie Hepplewhite Print Font" pitchFamily="66" charset="0"/>
              </a:rPr>
              <a:t>COOL time</a:t>
            </a:r>
          </a:p>
          <a:p>
            <a:pPr marL="365760" lvl="1" indent="0"/>
            <a:r>
              <a:rPr lang="en-GB" sz="1800" dirty="0" smtClean="0">
                <a:solidFill>
                  <a:schemeClr val="tx2">
                    <a:lumMod val="75000"/>
                  </a:schemeClr>
                </a:solidFill>
                <a:latin typeface="Debbie Hepplewhite Print Font" pitchFamily="66" charset="0"/>
              </a:rPr>
              <a:t>Opportunity to practise and rehearse in own contexts</a:t>
            </a:r>
          </a:p>
          <a:p>
            <a:pPr marL="365760" lvl="1" indent="0"/>
            <a:r>
              <a:rPr lang="en-GB" sz="1800" dirty="0" smtClean="0">
                <a:solidFill>
                  <a:schemeClr val="tx2">
                    <a:lumMod val="75000"/>
                  </a:schemeClr>
                </a:solidFill>
                <a:latin typeface="Debbie Hepplewhite Print Font" pitchFamily="66" charset="0"/>
              </a:rPr>
              <a:t>Opportunity to work with focus groups to improve understanding</a:t>
            </a:r>
          </a:p>
          <a:p>
            <a:pPr marL="0" indent="0" algn="ctr"/>
            <a:endParaRPr lang="en-GB" sz="1800" dirty="0">
              <a:solidFill>
                <a:schemeClr val="tx2">
                  <a:lumMod val="75000"/>
                </a:schemeClr>
              </a:solidFill>
              <a:latin typeface="Debbie Hepplewhite Print Font" pitchFamily="66" charset="0"/>
            </a:endParaRPr>
          </a:p>
        </p:txBody>
      </p:sp>
      <p:pic>
        <p:nvPicPr>
          <p:cNvPr id="11" name="Picture 2" descr="Pitmaston logo"/>
          <p:cNvPicPr>
            <a:picLocks noChangeAspect="1" noChangeArrowheads="1"/>
          </p:cNvPicPr>
          <p:nvPr/>
        </p:nvPicPr>
        <p:blipFill>
          <a:blip r:embed="rId3" cstate="print"/>
          <a:srcRect/>
          <a:stretch>
            <a:fillRect/>
          </a:stretch>
        </p:blipFill>
        <p:spPr bwMode="auto">
          <a:xfrm>
            <a:off x="8172400" y="188640"/>
            <a:ext cx="864096" cy="819511"/>
          </a:xfrm>
          <a:prstGeom prst="rect">
            <a:avLst/>
          </a:prstGeom>
          <a:noFill/>
          <a:ln w="9525">
            <a:noFill/>
            <a:miter lim="800000"/>
            <a:headEnd/>
            <a:tailEnd/>
          </a:ln>
        </p:spPr>
      </p:pic>
      <p:sp>
        <p:nvSpPr>
          <p:cNvPr id="6" name="Title 1"/>
          <p:cNvSpPr>
            <a:spLocks noGrp="1"/>
          </p:cNvSpPr>
          <p:nvPr>
            <p:ph type="title"/>
          </p:nvPr>
        </p:nvSpPr>
        <p:spPr>
          <a:xfrm>
            <a:off x="467544" y="332656"/>
            <a:ext cx="8229600" cy="1584176"/>
          </a:xfrm>
        </p:spPr>
        <p:txBody>
          <a:bodyPr>
            <a:normAutofit/>
          </a:bodyPr>
          <a:lstStyle/>
          <a:p>
            <a:pPr algn="ctr"/>
            <a:r>
              <a:rPr lang="en-GB" sz="4400" dirty="0" smtClean="0">
                <a:solidFill>
                  <a:schemeClr val="tx2">
                    <a:lumMod val="75000"/>
                  </a:schemeClr>
                </a:solidFill>
                <a:latin typeface="Debbie Hepplewhite Print Font" pitchFamily="66" charset="0"/>
              </a:rPr>
              <a:t>How is mathematical learning achieved?</a:t>
            </a:r>
            <a:endParaRPr lang="en-GB" sz="4400" u="sng" dirty="0">
              <a:solidFill>
                <a:schemeClr val="tx2">
                  <a:lumMod val="75000"/>
                </a:schemeClr>
              </a:solidFill>
              <a:latin typeface="Debbie Hepplewhite Print Font" pitchFamily="66" charset="0"/>
            </a:endParaRPr>
          </a:p>
        </p:txBody>
      </p:sp>
    </p:spTree>
    <p:extLst>
      <p:ext uri="{BB962C8B-B14F-4D97-AF65-F5344CB8AC3E}">
        <p14:creationId xmlns:p14="http://schemas.microsoft.com/office/powerpoint/2010/main" val="26216541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016" y="2736304"/>
            <a:ext cx="8892480" cy="5301208"/>
          </a:xfrm>
        </p:spPr>
        <p:txBody>
          <a:bodyPr>
            <a:normAutofit/>
          </a:bodyPr>
          <a:lstStyle/>
          <a:p>
            <a:pPr marL="0" indent="0">
              <a:lnSpc>
                <a:spcPct val="200000"/>
              </a:lnSpc>
            </a:pPr>
            <a:r>
              <a:rPr lang="en-GB" sz="2000" dirty="0" smtClean="0">
                <a:latin typeface="Debbie Hepplewhite Print Font" pitchFamily="66" charset="0"/>
              </a:rPr>
              <a:t> </a:t>
            </a:r>
            <a:r>
              <a:rPr lang="en-GB" sz="2000" dirty="0" err="1" smtClean="0">
                <a:latin typeface="Debbie Hepplewhite Print Font" pitchFamily="66" charset="0"/>
              </a:rPr>
              <a:t>Numicon</a:t>
            </a:r>
            <a:endParaRPr lang="en-GB" sz="2000" dirty="0" smtClean="0">
              <a:latin typeface="Debbie Hepplewhite Print Font" pitchFamily="66" charset="0"/>
            </a:endParaRPr>
          </a:p>
          <a:p>
            <a:pPr marL="0" indent="0">
              <a:lnSpc>
                <a:spcPct val="200000"/>
              </a:lnSpc>
            </a:pPr>
            <a:r>
              <a:rPr lang="en-GB" sz="2000" dirty="0" smtClean="0">
                <a:latin typeface="Debbie Hepplewhite Print Font" pitchFamily="66" charset="0"/>
              </a:rPr>
              <a:t> Counters (blocks, buttons, shells, cars, toy people, lolly sticks) </a:t>
            </a:r>
          </a:p>
          <a:p>
            <a:pPr marL="0" indent="0">
              <a:lnSpc>
                <a:spcPct val="200000"/>
              </a:lnSpc>
            </a:pPr>
            <a:r>
              <a:rPr lang="en-GB" sz="2000" dirty="0" smtClean="0">
                <a:latin typeface="Debbie Hepplewhite Print Font" pitchFamily="66" charset="0"/>
              </a:rPr>
              <a:t> Tens frames</a:t>
            </a:r>
            <a:endParaRPr lang="en-GB" sz="2000" dirty="0" smtClean="0">
              <a:solidFill>
                <a:schemeClr val="tx2">
                  <a:lumMod val="75000"/>
                </a:schemeClr>
              </a:solidFill>
              <a:latin typeface="Debbie Hepplewhite Print Font" pitchFamily="66" charset="0"/>
            </a:endParaRPr>
          </a:p>
          <a:p>
            <a:pPr marL="0" indent="0">
              <a:lnSpc>
                <a:spcPct val="200000"/>
              </a:lnSpc>
            </a:pPr>
            <a:r>
              <a:rPr lang="en-GB" sz="2000" dirty="0" smtClean="0">
                <a:solidFill>
                  <a:schemeClr val="tx2">
                    <a:lumMod val="75000"/>
                  </a:schemeClr>
                </a:solidFill>
                <a:latin typeface="Debbie Hepplewhite Print Font" pitchFamily="66" charset="0"/>
              </a:rPr>
              <a:t> Number lines</a:t>
            </a:r>
            <a:r>
              <a:rPr lang="en-GB" sz="2000" dirty="0" smtClean="0">
                <a:latin typeface="Debbie Hepplewhite Print Font" pitchFamily="66" charset="0"/>
              </a:rPr>
              <a:t> </a:t>
            </a:r>
          </a:p>
          <a:p>
            <a:pPr marL="0" indent="0">
              <a:lnSpc>
                <a:spcPct val="200000"/>
              </a:lnSpc>
            </a:pPr>
            <a:r>
              <a:rPr lang="en-GB" sz="2000" dirty="0" smtClean="0">
                <a:latin typeface="Debbie Hepplewhite Print Font" pitchFamily="66" charset="0"/>
              </a:rPr>
              <a:t> Coins</a:t>
            </a:r>
          </a:p>
        </p:txBody>
      </p:sp>
      <p:pic>
        <p:nvPicPr>
          <p:cNvPr id="11" name="Picture 2" descr="Pitmaston logo"/>
          <p:cNvPicPr>
            <a:picLocks noChangeAspect="1" noChangeArrowheads="1"/>
          </p:cNvPicPr>
          <p:nvPr/>
        </p:nvPicPr>
        <p:blipFill>
          <a:blip r:embed="rId3" cstate="print"/>
          <a:srcRect/>
          <a:stretch>
            <a:fillRect/>
          </a:stretch>
        </p:blipFill>
        <p:spPr bwMode="auto">
          <a:xfrm>
            <a:off x="8172400" y="188640"/>
            <a:ext cx="864096" cy="819511"/>
          </a:xfrm>
          <a:prstGeom prst="rect">
            <a:avLst/>
          </a:prstGeom>
          <a:noFill/>
          <a:ln w="9525">
            <a:noFill/>
            <a:miter lim="800000"/>
            <a:headEnd/>
            <a:tailEnd/>
          </a:ln>
        </p:spPr>
      </p:pic>
      <p:sp>
        <p:nvSpPr>
          <p:cNvPr id="6" name="Title 1"/>
          <p:cNvSpPr>
            <a:spLocks noGrp="1"/>
          </p:cNvSpPr>
          <p:nvPr>
            <p:ph type="title"/>
          </p:nvPr>
        </p:nvSpPr>
        <p:spPr>
          <a:xfrm>
            <a:off x="446856" y="476672"/>
            <a:ext cx="8229600" cy="1584176"/>
          </a:xfrm>
        </p:spPr>
        <p:txBody>
          <a:bodyPr>
            <a:normAutofit/>
          </a:bodyPr>
          <a:lstStyle/>
          <a:p>
            <a:pPr algn="ctr"/>
            <a:r>
              <a:rPr lang="en-GB" sz="4400" dirty="0" smtClean="0">
                <a:solidFill>
                  <a:schemeClr val="tx2">
                    <a:lumMod val="75000"/>
                  </a:schemeClr>
                </a:solidFill>
                <a:latin typeface="Debbie Hepplewhite Print Font" pitchFamily="66" charset="0"/>
              </a:rPr>
              <a:t>Materials we use to support understanding</a:t>
            </a:r>
            <a:endParaRPr lang="en-GB" sz="4400" u="sng" dirty="0">
              <a:solidFill>
                <a:schemeClr val="tx2">
                  <a:lumMod val="75000"/>
                </a:schemeClr>
              </a:solidFill>
              <a:latin typeface="Debbie Hepplewhite Print Font" pitchFamily="66" charset="0"/>
            </a:endParaRPr>
          </a:p>
        </p:txBody>
      </p:sp>
      <p:pic>
        <p:nvPicPr>
          <p:cNvPr id="8194" name="Picture 2" descr="Image result for numicon"/>
          <p:cNvPicPr>
            <a:picLocks noChangeAspect="1" noChangeArrowheads="1"/>
          </p:cNvPicPr>
          <p:nvPr/>
        </p:nvPicPr>
        <p:blipFill>
          <a:blip r:embed="rId4" cstate="print">
            <a:clrChange>
              <a:clrFrom>
                <a:srgbClr val="FFFFFF"/>
              </a:clrFrom>
              <a:clrTo>
                <a:srgbClr val="FFFFFF">
                  <a:alpha val="0"/>
                </a:srgbClr>
              </a:clrTo>
            </a:clrChange>
          </a:blip>
          <a:srcRect l="1176" t="16000" r="1239" b="8001"/>
          <a:stretch>
            <a:fillRect/>
          </a:stretch>
        </p:blipFill>
        <p:spPr bwMode="auto">
          <a:xfrm>
            <a:off x="2267744" y="2132856"/>
            <a:ext cx="4832116" cy="1106147"/>
          </a:xfrm>
          <a:prstGeom prst="rect">
            <a:avLst/>
          </a:prstGeom>
          <a:noFill/>
        </p:spPr>
      </p:pic>
    </p:spTree>
    <p:extLst>
      <p:ext uri="{BB962C8B-B14F-4D97-AF65-F5344CB8AC3E}">
        <p14:creationId xmlns:p14="http://schemas.microsoft.com/office/powerpoint/2010/main" val="26216541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404664"/>
            <a:ext cx="8229600" cy="936104"/>
          </a:xfrm>
        </p:spPr>
        <p:txBody>
          <a:bodyPr>
            <a:noAutofit/>
          </a:bodyPr>
          <a:lstStyle/>
          <a:p>
            <a:r>
              <a:rPr lang="en-GB" sz="4400" dirty="0" err="1" smtClean="0">
                <a:solidFill>
                  <a:schemeClr val="tx2">
                    <a:lumMod val="75000"/>
                  </a:schemeClr>
                </a:solidFill>
                <a:latin typeface="Debbie Hepplewhite Print Font" pitchFamily="66" charset="0"/>
              </a:rPr>
              <a:t>Numicon</a:t>
            </a:r>
            <a:endParaRPr lang="en-GB" sz="4400" dirty="0">
              <a:solidFill>
                <a:schemeClr val="tx2">
                  <a:lumMod val="75000"/>
                </a:schemeClr>
              </a:solidFill>
              <a:latin typeface="Debbie Hepplewhite Print Font" pitchFamily="66" charset="0"/>
            </a:endParaRPr>
          </a:p>
        </p:txBody>
      </p:sp>
      <p:pic>
        <p:nvPicPr>
          <p:cNvPr id="11" name="Picture 2" descr="Pitmaston logo"/>
          <p:cNvPicPr>
            <a:picLocks noChangeAspect="1" noChangeArrowheads="1"/>
          </p:cNvPicPr>
          <p:nvPr/>
        </p:nvPicPr>
        <p:blipFill>
          <a:blip r:embed="rId3" cstate="print"/>
          <a:srcRect/>
          <a:stretch>
            <a:fillRect/>
          </a:stretch>
        </p:blipFill>
        <p:spPr bwMode="auto">
          <a:xfrm>
            <a:off x="8172400" y="188640"/>
            <a:ext cx="864096" cy="819511"/>
          </a:xfrm>
          <a:prstGeom prst="rect">
            <a:avLst/>
          </a:prstGeom>
          <a:noFill/>
          <a:ln w="9525">
            <a:noFill/>
            <a:miter lim="800000"/>
            <a:headEnd/>
            <a:tailEnd/>
          </a:ln>
        </p:spPr>
      </p:pic>
      <p:sp>
        <p:nvSpPr>
          <p:cNvPr id="4" name="Content Placeholder 2"/>
          <p:cNvSpPr>
            <a:spLocks noGrp="1"/>
          </p:cNvSpPr>
          <p:nvPr>
            <p:ph idx="1"/>
          </p:nvPr>
        </p:nvSpPr>
        <p:spPr>
          <a:xfrm>
            <a:off x="374848" y="1541512"/>
            <a:ext cx="8229600" cy="4839816"/>
          </a:xfrm>
        </p:spPr>
        <p:txBody>
          <a:bodyPr>
            <a:normAutofit/>
          </a:bodyPr>
          <a:lstStyle/>
          <a:p>
            <a:r>
              <a:rPr lang="en-GB" sz="1800" dirty="0" smtClean="0">
                <a:solidFill>
                  <a:schemeClr val="tx2">
                    <a:lumMod val="75000"/>
                  </a:schemeClr>
                </a:solidFill>
                <a:latin typeface="Debbie Hepplewhite Print Font" pitchFamily="66" charset="0"/>
              </a:rPr>
              <a:t>Uses a sequence of shapes </a:t>
            </a:r>
          </a:p>
          <a:p>
            <a:endParaRPr lang="en-GB" sz="1800" dirty="0" smtClean="0">
              <a:solidFill>
                <a:schemeClr val="tx2">
                  <a:lumMod val="75000"/>
                </a:schemeClr>
              </a:solidFill>
              <a:latin typeface="Debbie Hepplewhite Print Font" pitchFamily="66" charset="0"/>
            </a:endParaRPr>
          </a:p>
          <a:p>
            <a:endParaRPr lang="en-GB" sz="1800" dirty="0" smtClean="0">
              <a:solidFill>
                <a:schemeClr val="tx2">
                  <a:lumMod val="75000"/>
                </a:schemeClr>
              </a:solidFill>
              <a:latin typeface="Debbie Hepplewhite Print Font" pitchFamily="66" charset="0"/>
            </a:endParaRPr>
          </a:p>
          <a:p>
            <a:endParaRPr lang="en-GB" sz="1800" dirty="0" smtClean="0">
              <a:solidFill>
                <a:schemeClr val="tx2">
                  <a:lumMod val="75000"/>
                </a:schemeClr>
              </a:solidFill>
              <a:latin typeface="Debbie Hepplewhite Print Font" pitchFamily="66" charset="0"/>
            </a:endParaRPr>
          </a:p>
          <a:p>
            <a:endParaRPr lang="en-GB" sz="1800" dirty="0" smtClean="0">
              <a:solidFill>
                <a:schemeClr val="tx2">
                  <a:lumMod val="75000"/>
                </a:schemeClr>
              </a:solidFill>
              <a:latin typeface="Debbie Hepplewhite Print Font" pitchFamily="66" charset="0"/>
            </a:endParaRPr>
          </a:p>
          <a:p>
            <a:endParaRPr lang="en-GB" sz="1800" dirty="0" smtClean="0">
              <a:solidFill>
                <a:schemeClr val="tx2">
                  <a:lumMod val="75000"/>
                </a:schemeClr>
              </a:solidFill>
              <a:latin typeface="Debbie Hepplewhite Print Font" pitchFamily="66" charset="0"/>
            </a:endParaRPr>
          </a:p>
          <a:p>
            <a:endParaRPr lang="en-GB" sz="1800" dirty="0" smtClean="0">
              <a:solidFill>
                <a:schemeClr val="tx2">
                  <a:lumMod val="75000"/>
                </a:schemeClr>
              </a:solidFill>
              <a:latin typeface="Debbie Hepplewhite Print Font" pitchFamily="66" charset="0"/>
            </a:endParaRPr>
          </a:p>
          <a:p>
            <a:endParaRPr lang="en-GB" sz="1800" dirty="0" smtClean="0">
              <a:solidFill>
                <a:schemeClr val="tx2">
                  <a:lumMod val="75000"/>
                </a:schemeClr>
              </a:solidFill>
              <a:latin typeface="Debbie Hepplewhite Print Font" pitchFamily="66" charset="0"/>
            </a:endParaRPr>
          </a:p>
          <a:p>
            <a:endParaRPr lang="en-GB" sz="1800" dirty="0" smtClean="0">
              <a:solidFill>
                <a:schemeClr val="tx2">
                  <a:lumMod val="75000"/>
                </a:schemeClr>
              </a:solidFill>
              <a:latin typeface="Debbie Hepplewhite Print Font" pitchFamily="66" charset="0"/>
            </a:endParaRPr>
          </a:p>
          <a:p>
            <a:r>
              <a:rPr lang="en-GB" sz="1800" dirty="0" smtClean="0">
                <a:solidFill>
                  <a:schemeClr val="tx2">
                    <a:lumMod val="75000"/>
                  </a:schemeClr>
                </a:solidFill>
                <a:latin typeface="Debbie Hepplewhite Print Font" pitchFamily="66" charset="0"/>
              </a:rPr>
              <a:t>Provides images for numbers</a:t>
            </a:r>
            <a:endParaRPr lang="en-GB" sz="2400" dirty="0" smtClean="0">
              <a:solidFill>
                <a:schemeClr val="tx2">
                  <a:lumMod val="75000"/>
                </a:schemeClr>
              </a:solidFill>
              <a:latin typeface="Debbie Hepplewhite Print Font" pitchFamily="66" charset="0"/>
            </a:endParaRPr>
          </a:p>
          <a:p>
            <a:endParaRPr lang="en-GB" sz="2400" dirty="0">
              <a:solidFill>
                <a:schemeClr val="tx2">
                  <a:lumMod val="75000"/>
                </a:schemeClr>
              </a:solidFill>
              <a:latin typeface="Debbie Hepplewhite Print Font" pitchFamily="66" charset="0"/>
            </a:endParaRPr>
          </a:p>
          <a:p>
            <a:pPr marL="0" indent="0">
              <a:buNone/>
            </a:pPr>
            <a:endParaRPr lang="en-GB" dirty="0" smtClean="0">
              <a:solidFill>
                <a:schemeClr val="tx2">
                  <a:lumMod val="75000"/>
                </a:schemeClr>
              </a:solidFill>
              <a:latin typeface="Debbie Hepplewhite Print Font" pitchFamily="66" charset="0"/>
            </a:endParaRPr>
          </a:p>
          <a:p>
            <a:pPr marL="0" indent="0">
              <a:buNone/>
            </a:pPr>
            <a:endParaRPr lang="en-GB" dirty="0">
              <a:solidFill>
                <a:schemeClr val="tx2">
                  <a:lumMod val="75000"/>
                </a:schemeClr>
              </a:solidFill>
              <a:latin typeface="Debbie Hepplewhite Print Font" pitchFamily="66" charset="0"/>
            </a:endParaRPr>
          </a:p>
          <a:p>
            <a:pPr marL="0" indent="0">
              <a:buNone/>
            </a:pPr>
            <a:endParaRPr lang="en-GB" dirty="0">
              <a:solidFill>
                <a:schemeClr val="tx2">
                  <a:lumMod val="75000"/>
                </a:schemeClr>
              </a:solidFill>
              <a:latin typeface="Debbie Hepplewhite Print Font" pitchFamily="66" charset="0"/>
            </a:endParaRPr>
          </a:p>
        </p:txBody>
      </p:sp>
      <p:pic>
        <p:nvPicPr>
          <p:cNvPr id="1026" name="Picture 2"/>
          <p:cNvPicPr>
            <a:picLocks noChangeAspect="1" noChangeArrowheads="1"/>
          </p:cNvPicPr>
          <p:nvPr/>
        </p:nvPicPr>
        <p:blipFill>
          <a:blip r:embed="rId4" cstate="print"/>
          <a:srcRect l="50362" t="22266" r="4256" b="37375"/>
          <a:stretch>
            <a:fillRect/>
          </a:stretch>
        </p:blipFill>
        <p:spPr bwMode="auto">
          <a:xfrm>
            <a:off x="251520" y="4941168"/>
            <a:ext cx="3456384" cy="1728192"/>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l="50362" t="22610" r="7577" b="38016"/>
          <a:stretch>
            <a:fillRect/>
          </a:stretch>
        </p:blipFill>
        <p:spPr bwMode="auto">
          <a:xfrm>
            <a:off x="1043608" y="2636913"/>
            <a:ext cx="3283563" cy="1728191"/>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l="54793" t="22640" r="12421" b="38016"/>
          <a:stretch>
            <a:fillRect/>
          </a:stretch>
        </p:blipFill>
        <p:spPr bwMode="auto">
          <a:xfrm>
            <a:off x="6156176" y="4941169"/>
            <a:ext cx="2664296" cy="1728192"/>
          </a:xfrm>
          <a:prstGeom prst="rect">
            <a:avLst/>
          </a:prstGeom>
          <a:noFill/>
          <a:ln w="9525">
            <a:noFill/>
            <a:miter lim="800000"/>
            <a:headEnd/>
            <a:tailEnd/>
          </a:ln>
        </p:spPr>
      </p:pic>
      <p:pic>
        <p:nvPicPr>
          <p:cNvPr id="1030" name="Picture 6"/>
          <p:cNvPicPr>
            <a:picLocks noChangeAspect="1" noChangeArrowheads="1"/>
          </p:cNvPicPr>
          <p:nvPr/>
        </p:nvPicPr>
        <p:blipFill>
          <a:blip r:embed="rId7" cstate="print"/>
          <a:srcRect l="62475" t="22266" r="10998" b="36766"/>
          <a:stretch>
            <a:fillRect/>
          </a:stretch>
        </p:blipFill>
        <p:spPr bwMode="auto">
          <a:xfrm>
            <a:off x="3923928" y="4941168"/>
            <a:ext cx="2016224" cy="1728192"/>
          </a:xfrm>
          <a:prstGeom prst="rect">
            <a:avLst/>
          </a:prstGeom>
          <a:noFill/>
          <a:ln w="9525">
            <a:noFill/>
            <a:miter lim="800000"/>
            <a:headEnd/>
            <a:tailEnd/>
          </a:ln>
        </p:spPr>
      </p:pic>
      <p:pic>
        <p:nvPicPr>
          <p:cNvPr id="12290" name="Picture 2" descr="Image result"/>
          <p:cNvPicPr>
            <a:picLocks noChangeAspect="1" noChangeArrowheads="1"/>
          </p:cNvPicPr>
          <p:nvPr/>
        </p:nvPicPr>
        <p:blipFill>
          <a:blip r:embed="rId8" cstate="print"/>
          <a:srcRect/>
          <a:stretch>
            <a:fillRect/>
          </a:stretch>
        </p:blipFill>
        <p:spPr bwMode="auto">
          <a:xfrm>
            <a:off x="4957734" y="1124744"/>
            <a:ext cx="3958038" cy="2448272"/>
          </a:xfrm>
          <a:prstGeom prst="rect">
            <a:avLst/>
          </a:prstGeom>
          <a:noFill/>
        </p:spPr>
      </p:pic>
    </p:spTree>
    <p:extLst>
      <p:ext uri="{BB962C8B-B14F-4D97-AF65-F5344CB8AC3E}">
        <p14:creationId xmlns:p14="http://schemas.microsoft.com/office/powerpoint/2010/main" val="22710701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3">
      <a:dk1>
        <a:sysClr val="windowText" lastClr="000000"/>
      </a:dk1>
      <a:lt1>
        <a:srgbClr val="C6E7FC"/>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1428</TotalTime>
  <Words>1476</Words>
  <Application>Microsoft Office PowerPoint</Application>
  <PresentationFormat>On-screen Show (4:3)</PresentationFormat>
  <Paragraphs>256</Paragraphs>
  <Slides>16</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Century Gothic</vt:lpstr>
      <vt:lpstr>Constantia</vt:lpstr>
      <vt:lpstr>Courier New</vt:lpstr>
      <vt:lpstr>Debbie Hepplewhite Print Font</vt:lpstr>
      <vt:lpstr>Wingdings 2</vt:lpstr>
      <vt:lpstr>Flow</vt:lpstr>
      <vt:lpstr>Reception Maths Parents’ Workshop   Enjoy, Aspire, Achieve</vt:lpstr>
      <vt:lpstr>Today’s Aims</vt:lpstr>
      <vt:lpstr>Maths – an abstract concept</vt:lpstr>
      <vt:lpstr>PowerPoint Presentation</vt:lpstr>
      <vt:lpstr>Early Learning Goals</vt:lpstr>
      <vt:lpstr>PowerPoint Presentation</vt:lpstr>
      <vt:lpstr>How is mathematical learning achieved?</vt:lpstr>
      <vt:lpstr>Materials we use to support understanding</vt:lpstr>
      <vt:lpstr>Numicon</vt:lpstr>
      <vt:lpstr>Ten Frames</vt:lpstr>
      <vt:lpstr>Number lines</vt:lpstr>
      <vt:lpstr>How you can help your child become a keen mathematician</vt:lpstr>
      <vt:lpstr>Let’s play</vt:lpstr>
      <vt:lpstr>PowerPoint Presentation</vt:lpstr>
      <vt:lpstr>How you can help your child become a keen mathematician</vt:lpstr>
      <vt:lpstr>How does maths fit into the  Early Years Foundation stage?</vt:lpstr>
    </vt:vector>
  </TitlesOfParts>
  <Company>Pitmaston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in  Primary School</dc:title>
  <dc:creator>cwilliams</dc:creator>
  <cp:lastModifiedBy>Jane Lyons</cp:lastModifiedBy>
  <cp:revision>141</cp:revision>
  <dcterms:created xsi:type="dcterms:W3CDTF">2015-06-25T15:02:14Z</dcterms:created>
  <dcterms:modified xsi:type="dcterms:W3CDTF">2022-07-01T10:45:29Z</dcterms:modified>
</cp:coreProperties>
</file>